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4" r:id="rId2"/>
    <p:sldId id="272" r:id="rId3"/>
    <p:sldId id="257" r:id="rId4"/>
    <p:sldId id="290" r:id="rId5"/>
    <p:sldId id="271" r:id="rId6"/>
    <p:sldId id="291" r:id="rId7"/>
    <p:sldId id="292" r:id="rId8"/>
    <p:sldId id="293" r:id="rId9"/>
    <p:sldId id="294" r:id="rId10"/>
    <p:sldId id="295" r:id="rId11"/>
    <p:sldId id="258" r:id="rId12"/>
    <p:sldId id="296" r:id="rId13"/>
    <p:sldId id="289" r:id="rId14"/>
    <p:sldId id="297" r:id="rId15"/>
    <p:sldId id="298" r:id="rId16"/>
    <p:sldId id="259" r:id="rId17"/>
    <p:sldId id="299" r:id="rId18"/>
    <p:sldId id="300" r:id="rId19"/>
    <p:sldId id="301" r:id="rId20"/>
    <p:sldId id="303" r:id="rId21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나눔스퀘어" panose="020B0600000101010101" pitchFamily="50" charset="-127"/>
      <p:regular r:id="rId23"/>
    </p:embeddedFont>
    <p:embeddedFont>
      <p:font typeface="나눔스퀘어 ExtraBold" panose="020B0600000101010101" pitchFamily="50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86C"/>
    <a:srgbClr val="E68E9E"/>
    <a:srgbClr val="2F2D2F"/>
    <a:srgbClr val="D7DBE6"/>
    <a:srgbClr val="AFA899"/>
    <a:srgbClr val="D1D9E6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2568D9-41CD-46BB-AFE9-F083103C8DA0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aussian37.github.io/vision-concept-ssim/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E4388D-4A18-4268-AD31-1F52669DD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184531" y="910379"/>
            <a:ext cx="9016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Monocular depth estimation</a:t>
            </a:r>
            <a:endParaRPr lang="ko-KR" altLang="en-US" sz="6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1302191" y="2294198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</a:rPr>
              <a:t>201820894  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</a:rPr>
              <a:t>유원균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D7E7B-7718-4B23-8C3C-77D24BD19A2B}"/>
              </a:ext>
            </a:extLst>
          </p:cNvPr>
          <p:cNvSpPr txBox="1"/>
          <p:nvPr/>
        </p:nvSpPr>
        <p:spPr>
          <a:xfrm>
            <a:off x="10475495" y="6408821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새별의</a:t>
            </a:r>
            <a:r>
              <a:rPr lang="ko-KR" altLang="en-US" sz="1400" dirty="0"/>
              <a:t> 파워포인트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1968491"/>
            <a:ext cx="11007468" cy="198360"/>
            <a:chOff x="1184532" y="1968491"/>
            <a:chExt cx="11007468" cy="19836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1"/>
              <a:ext cx="4605748" cy="1983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27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Influence of Shape and Contrast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1.6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5AEC48-B093-73F8-7E33-C0DD14D3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003773"/>
            <a:ext cx="5210902" cy="2629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20141A-D6BC-A215-0EE3-3C07EAAF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04" y="1003772"/>
            <a:ext cx="3766493" cy="26292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528D92-5BBD-2ABA-859F-1C109137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104" y="3873838"/>
            <a:ext cx="3619425" cy="26292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50788D-B9D4-00AD-0B8E-D3E15F0F8C99}"/>
              </a:ext>
            </a:extLst>
          </p:cNvPr>
          <p:cNvSpPr txBox="1"/>
          <p:nvPr/>
        </p:nvSpPr>
        <p:spPr>
          <a:xfrm>
            <a:off x="720000" y="3761330"/>
            <a:ext cx="521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Bottom edge </a:t>
            </a:r>
            <a:r>
              <a:rPr lang="en-US" altLang="ko-KR" b="1"/>
              <a:t>thickness</a:t>
            </a:r>
            <a:r>
              <a:rPr lang="en-US" altLang="ko-KR"/>
              <a:t> and </a:t>
            </a:r>
            <a:r>
              <a:rPr lang="en-US" altLang="ko-KR" b="1"/>
              <a:t>value</a:t>
            </a:r>
            <a:r>
              <a:rPr lang="en-US" altLang="ko-KR"/>
              <a:t> are important!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B7A86D-F778-A8DE-B98D-948321B0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335" y="4386814"/>
            <a:ext cx="2955137" cy="8939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B4D12FE-E46D-6CDB-2FA9-783BAC709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196" y="5536957"/>
            <a:ext cx="2959276" cy="89399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C5DEEB-730B-7E01-D15D-735BA01EA0C5}"/>
              </a:ext>
            </a:extLst>
          </p:cNvPr>
          <p:cNvCxnSpPr/>
          <p:nvPr/>
        </p:nvCxnSpPr>
        <p:spPr>
          <a:xfrm>
            <a:off x="6482576" y="1003772"/>
            <a:ext cx="0" cy="5278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4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6C32F-1FBF-4EB6-9E0D-39EFE908218D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D7657-1BA4-4F6F-A7F9-5CB96ADFBAD8}"/>
              </a:ext>
            </a:extLst>
          </p:cNvPr>
          <p:cNvSpPr txBox="1"/>
          <p:nvPr/>
        </p:nvSpPr>
        <p:spPr>
          <a:xfrm>
            <a:off x="454256" y="3256855"/>
            <a:ext cx="4185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Network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48EB-15D6-48A5-A531-97C07A0B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246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Related works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/>
              <a:t>.1</a:t>
            </a:r>
            <a:endParaRPr lang="ko-KR" altLang="en-US" sz="1400" dirty="0"/>
          </a:p>
        </p:txBody>
      </p:sp>
      <p:sp>
        <p:nvSpPr>
          <p:cNvPr id="37" name="갈매기형 수장 5">
            <a:extLst>
              <a:ext uri="{FF2B5EF4-FFF2-40B4-BE49-F238E27FC236}">
                <a16:creationId xmlns:a16="http://schemas.microsoft.com/office/drawing/2014/main" id="{9F853ED8-BBA8-4C6B-BCC5-36DDC4C61484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갈매기형 수장 4">
            <a:extLst>
              <a:ext uri="{FF2B5EF4-FFF2-40B4-BE49-F238E27FC236}">
                <a16:creationId xmlns:a16="http://schemas.microsoft.com/office/drawing/2014/main" id="{B4012FA0-6079-4C88-8946-115E820DF888}"/>
              </a:ext>
            </a:extLst>
          </p:cNvPr>
          <p:cNvSpPr/>
          <p:nvPr/>
        </p:nvSpPr>
        <p:spPr>
          <a:xfrm>
            <a:off x="4129433" y="3152814"/>
            <a:ext cx="3933825" cy="1399868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오각형 3">
            <a:extLst>
              <a:ext uri="{FF2B5EF4-FFF2-40B4-BE49-F238E27FC236}">
                <a16:creationId xmlns:a16="http://schemas.microsoft.com/office/drawing/2014/main" id="{1D885624-1CE5-4E47-8FC1-E531D3E0BB7B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D96A2CA8-682A-4CE9-8128-5CFF8EFBB891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112F98A-3270-4E91-B8AC-D13020172E20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B60A52BF-1066-43E5-B890-D61D86C77375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B19691-F154-47F3-82C8-9553DB941F00}"/>
              </a:ext>
            </a:extLst>
          </p:cNvPr>
          <p:cNvSpPr txBox="1"/>
          <p:nvPr/>
        </p:nvSpPr>
        <p:spPr>
          <a:xfrm>
            <a:off x="323961" y="1896222"/>
            <a:ext cx="35094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Depth Map Prediction from a Single </a:t>
            </a:r>
          </a:p>
          <a:p>
            <a:pPr algn="ctr"/>
            <a:r>
              <a:rPr lang="en-US" altLang="ko-KR" sz="1400"/>
              <a:t>Image using a Multi-Scale Deep Network.</a:t>
            </a:r>
          </a:p>
          <a:p>
            <a:pPr algn="ctr"/>
            <a:r>
              <a:rPr lang="en-US" altLang="ko-KR" sz="1400"/>
              <a:t>(Eigen et al, 2012)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8EF6B-53E2-45B7-9490-9962A4385696}"/>
              </a:ext>
            </a:extLst>
          </p:cNvPr>
          <p:cNvSpPr txBox="1"/>
          <p:nvPr/>
        </p:nvSpPr>
        <p:spPr>
          <a:xfrm>
            <a:off x="7312429" y="2235430"/>
            <a:ext cx="401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AdaBins: Depth Estimation Using Adaptive Bins</a:t>
            </a:r>
          </a:p>
          <a:p>
            <a:pPr algn="ctr"/>
            <a:r>
              <a:rPr lang="en-US" altLang="ko-KR" sz="1400"/>
              <a:t>(Bhat et al, 2021)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D4DD69-337F-4AC8-A40E-A12A96325593}"/>
              </a:ext>
            </a:extLst>
          </p:cNvPr>
          <p:cNvSpPr txBox="1"/>
          <p:nvPr/>
        </p:nvSpPr>
        <p:spPr>
          <a:xfrm>
            <a:off x="4198997" y="5230279"/>
            <a:ext cx="29653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Deep Ordinal Regression Network </a:t>
            </a:r>
          </a:p>
          <a:p>
            <a:pPr algn="ctr"/>
            <a:r>
              <a:rPr lang="en-US" altLang="ko-KR" sz="1400"/>
              <a:t>for Monocular Depth Estimation.</a:t>
            </a:r>
          </a:p>
          <a:p>
            <a:pPr algn="ctr"/>
            <a:r>
              <a:rPr lang="en-US" altLang="ko-KR" sz="1400"/>
              <a:t>(Fu et al, 2018)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3DBBE0-79D0-4686-840D-DE2FFCB775DB}"/>
              </a:ext>
            </a:extLst>
          </p:cNvPr>
          <p:cNvSpPr txBox="1"/>
          <p:nvPr/>
        </p:nvSpPr>
        <p:spPr>
          <a:xfrm>
            <a:off x="883761" y="3621915"/>
            <a:ext cx="2977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problem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E4ABAF-B393-4F91-9D82-AF2DBDBF366A}"/>
              </a:ext>
            </a:extLst>
          </p:cNvPr>
          <p:cNvSpPr txBox="1"/>
          <p:nvPr/>
        </p:nvSpPr>
        <p:spPr>
          <a:xfrm>
            <a:off x="5093661" y="3458935"/>
            <a:ext cx="2114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Classification 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problem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D37DF0-B964-4AD2-9647-8EF963F3D76F}"/>
              </a:ext>
            </a:extLst>
          </p:cNvPr>
          <p:cNvSpPr txBox="1"/>
          <p:nvPr/>
        </p:nvSpPr>
        <p:spPr>
          <a:xfrm>
            <a:off x="8708744" y="3621916"/>
            <a:ext cx="2082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Adaptive Bins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6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12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Depth Map Prediction form a Single Image Using a Multi-Scale Deep Network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2.2</a:t>
            </a:r>
            <a:endParaRPr lang="ko-KR" altLang="en-US" sz="1400" dirty="0"/>
          </a:p>
        </p:txBody>
      </p:sp>
      <p:sp>
        <p:nvSpPr>
          <p:cNvPr id="6" name="오각형 3">
            <a:extLst>
              <a:ext uri="{FF2B5EF4-FFF2-40B4-BE49-F238E27FC236}">
                <a16:creationId xmlns:a16="http://schemas.microsoft.com/office/drawing/2014/main" id="{77421C22-C1A7-66BE-B5CA-A8E5B8781100}"/>
              </a:ext>
            </a:extLst>
          </p:cNvPr>
          <p:cNvSpPr/>
          <p:nvPr/>
        </p:nvSpPr>
        <p:spPr>
          <a:xfrm>
            <a:off x="6883835" y="2360858"/>
            <a:ext cx="2423003" cy="714830"/>
          </a:xfrm>
          <a:prstGeom prst="homePlate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Local Perspective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812FA7F-A899-DBF3-AB8D-245E4A346817}"/>
              </a:ext>
            </a:extLst>
          </p:cNvPr>
          <p:cNvSpPr/>
          <p:nvPr/>
        </p:nvSpPr>
        <p:spPr>
          <a:xfrm>
            <a:off x="6883835" y="1298233"/>
            <a:ext cx="2423003" cy="714830"/>
          </a:xfrm>
          <a:prstGeom prst="homePlate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Global Perspective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86513D-381E-8291-C855-7CAD9395D194}"/>
              </a:ext>
            </a:extLst>
          </p:cNvPr>
          <p:cNvCxnSpPr>
            <a:endCxn id="8" idx="1"/>
          </p:cNvCxnSpPr>
          <p:nvPr/>
        </p:nvCxnSpPr>
        <p:spPr>
          <a:xfrm>
            <a:off x="6200384" y="1487591"/>
            <a:ext cx="683451" cy="16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FB88D1-C319-045D-EFDD-473C8F9EA412}"/>
              </a:ext>
            </a:extLst>
          </p:cNvPr>
          <p:cNvCxnSpPr>
            <a:cxnSpLocks/>
          </p:cNvCxnSpPr>
          <p:nvPr/>
        </p:nvCxnSpPr>
        <p:spPr>
          <a:xfrm>
            <a:off x="6200384" y="2718273"/>
            <a:ext cx="6834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1BBC8AE-B919-BAA5-7950-B62A934E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53" y="1003773"/>
            <a:ext cx="5805129" cy="3429000"/>
          </a:xfrm>
          <a:prstGeom prst="rect">
            <a:avLst/>
          </a:prstGeom>
        </p:spPr>
      </p:pic>
      <p:sp>
        <p:nvSpPr>
          <p:cNvPr id="41" name="갈매기형 수장 4">
            <a:extLst>
              <a:ext uri="{FF2B5EF4-FFF2-40B4-BE49-F238E27FC236}">
                <a16:creationId xmlns:a16="http://schemas.microsoft.com/office/drawing/2014/main" id="{1D63ECDC-9C8B-E88F-3966-43877AF603BF}"/>
              </a:ext>
            </a:extLst>
          </p:cNvPr>
          <p:cNvSpPr/>
          <p:nvPr/>
        </p:nvSpPr>
        <p:spPr>
          <a:xfrm>
            <a:off x="483653" y="4571730"/>
            <a:ext cx="2391070" cy="480896"/>
          </a:xfrm>
          <a:prstGeom prst="chevron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/>
              <a:t>Scale Invariant Loss</a:t>
            </a:r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E0367EC-E557-15C2-29F9-3BEB48D1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3" y="5315730"/>
            <a:ext cx="4667895" cy="844322"/>
          </a:xfrm>
          <a:prstGeom prst="rect">
            <a:avLst/>
          </a:prstGeom>
        </p:spPr>
      </p:pic>
      <p:sp>
        <p:nvSpPr>
          <p:cNvPr id="44" name="갈매기형 수장 5">
            <a:extLst>
              <a:ext uri="{FF2B5EF4-FFF2-40B4-BE49-F238E27FC236}">
                <a16:creationId xmlns:a16="http://schemas.microsoft.com/office/drawing/2014/main" id="{64975D35-56C6-436C-9470-66DBC0623461}"/>
              </a:ext>
            </a:extLst>
          </p:cNvPr>
          <p:cNvSpPr/>
          <p:nvPr/>
        </p:nvSpPr>
        <p:spPr>
          <a:xfrm>
            <a:off x="2789781" y="6423156"/>
            <a:ext cx="2070317" cy="341467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General Log Scale MSE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8256A08-3389-8051-1050-207BF8CE13A5}"/>
              </a:ext>
            </a:extLst>
          </p:cNvPr>
          <p:cNvCxnSpPr/>
          <p:nvPr/>
        </p:nvCxnSpPr>
        <p:spPr>
          <a:xfrm>
            <a:off x="3651337" y="6160052"/>
            <a:ext cx="0" cy="263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갈매기형 수장 5">
            <a:extLst>
              <a:ext uri="{FF2B5EF4-FFF2-40B4-BE49-F238E27FC236}">
                <a16:creationId xmlns:a16="http://schemas.microsoft.com/office/drawing/2014/main" id="{B2F21441-F67F-A9DD-E96D-1E1936CE9EDF}"/>
              </a:ext>
            </a:extLst>
          </p:cNvPr>
          <p:cNvSpPr/>
          <p:nvPr/>
        </p:nvSpPr>
        <p:spPr>
          <a:xfrm>
            <a:off x="3140420" y="4692981"/>
            <a:ext cx="2423002" cy="341467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Consistency feedback term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18409F2-2E8C-E19E-127E-42FD1F61C3E8}"/>
              </a:ext>
            </a:extLst>
          </p:cNvPr>
          <p:cNvCxnSpPr>
            <a:cxnSpLocks/>
            <a:endCxn id="53" idx="2"/>
          </p:cNvCxnSpPr>
          <p:nvPr/>
        </p:nvCxnSpPr>
        <p:spPr>
          <a:xfrm flipH="1" flipV="1">
            <a:off x="4351921" y="5034448"/>
            <a:ext cx="270183" cy="639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B754B5A6-4B7E-3C5B-619C-D9AEFC2F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53" y="6317630"/>
            <a:ext cx="1362236" cy="21105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D3BF27E-5C8A-CA71-AE59-D7BD3FDB7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782" y="4501530"/>
            <a:ext cx="5727885" cy="16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9753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Deep Ordinal Regression Network for Monocular Depth Estimation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2.2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DA2991-868C-13C5-0DA4-3FF4FC33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488925"/>
            <a:ext cx="8050324" cy="21652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F4E6861-9673-7933-039B-0B4CC445096C}"/>
              </a:ext>
            </a:extLst>
          </p:cNvPr>
          <p:cNvSpPr/>
          <p:nvPr/>
        </p:nvSpPr>
        <p:spPr>
          <a:xfrm>
            <a:off x="3206780" y="2442248"/>
            <a:ext cx="720246" cy="1164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CC87F-46AA-02AB-CD1C-EB56C80F7D84}"/>
              </a:ext>
            </a:extLst>
          </p:cNvPr>
          <p:cNvSpPr txBox="1"/>
          <p:nvPr/>
        </p:nvSpPr>
        <p:spPr>
          <a:xfrm>
            <a:off x="448630" y="3423308"/>
            <a:ext cx="2250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ASPP: Extract features from multiple large receptive fields</a:t>
            </a:r>
            <a:endParaRPr lang="ko-KR" altLang="en-US" sz="12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E2B6551-CA40-85CF-5A87-642F86A4CA0E}"/>
              </a:ext>
            </a:extLst>
          </p:cNvPr>
          <p:cNvCxnSpPr>
            <a:cxnSpLocks/>
          </p:cNvCxnSpPr>
          <p:nvPr/>
        </p:nvCxnSpPr>
        <p:spPr>
          <a:xfrm flipH="1">
            <a:off x="2528789" y="3367514"/>
            <a:ext cx="677991" cy="2146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599F75-B052-9751-F291-E4E49461646C}"/>
              </a:ext>
            </a:extLst>
          </p:cNvPr>
          <p:cNvSpPr/>
          <p:nvPr/>
        </p:nvSpPr>
        <p:spPr>
          <a:xfrm>
            <a:off x="3206780" y="2093085"/>
            <a:ext cx="720246" cy="30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B70E07B-BED1-4875-75EE-5E1D02D6523E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3479331" y="1576497"/>
            <a:ext cx="604160" cy="429016"/>
          </a:xfrm>
          <a:prstGeom prst="bentConnector3">
            <a:avLst>
              <a:gd name="adj1" fmla="val 853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0C4B65-50AC-23DC-B209-9C5707F93632}"/>
              </a:ext>
            </a:extLst>
          </p:cNvPr>
          <p:cNvSpPr txBox="1"/>
          <p:nvPr/>
        </p:nvSpPr>
        <p:spPr>
          <a:xfrm>
            <a:off x="3082563" y="1003773"/>
            <a:ext cx="2250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1x1 conv:Learn complex cross channel interactions.</a:t>
            </a:r>
            <a:endParaRPr lang="ko-KR" altLang="en-US" sz="12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758642-19B9-30F9-AE0A-B7AECEA38EA7}"/>
              </a:ext>
            </a:extLst>
          </p:cNvPr>
          <p:cNvSpPr/>
          <p:nvPr/>
        </p:nvSpPr>
        <p:spPr>
          <a:xfrm>
            <a:off x="3206780" y="1707780"/>
            <a:ext cx="720246" cy="30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A9C4914-B4DD-5E01-6536-5A6DEFE4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2" y="1120581"/>
            <a:ext cx="2671595" cy="738294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5D7AD77-939F-A9B9-CFE6-7E712A3CA2A5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2741634" y="1417169"/>
            <a:ext cx="465146" cy="44170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6B3F1E-3A29-7845-06A9-29D73E7415DA}"/>
              </a:ext>
            </a:extLst>
          </p:cNvPr>
          <p:cNvSpPr txBox="1"/>
          <p:nvPr/>
        </p:nvSpPr>
        <p:spPr>
          <a:xfrm>
            <a:off x="452834" y="4138137"/>
            <a:ext cx="41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Spacing-Increasing Discretization</a:t>
            </a:r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9918AA-5055-D5C2-9943-006AF4EA1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0"/>
          <a:stretch/>
        </p:blipFill>
        <p:spPr>
          <a:xfrm>
            <a:off x="483653" y="5526350"/>
            <a:ext cx="3366468" cy="44930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72B28AD-2FD0-ACB5-74F5-D928E69A4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924" y="4549906"/>
            <a:ext cx="2864995" cy="181625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BA15D6-08DD-6D16-A7C7-E1EAB71773CB}"/>
              </a:ext>
            </a:extLst>
          </p:cNvPr>
          <p:cNvSpPr txBox="1"/>
          <p:nvPr/>
        </p:nvSpPr>
        <p:spPr>
          <a:xfrm>
            <a:off x="4613925" y="4126084"/>
            <a:ext cx="234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Ordinal Regression</a:t>
            </a:r>
            <a:endParaRPr lang="ko-KR" altLang="en-US"/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C9863950-A3C7-CC66-4D99-1605B68A6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31258"/>
              </p:ext>
            </p:extLst>
          </p:nvPr>
        </p:nvGraphicFramePr>
        <p:xfrm>
          <a:off x="7996270" y="4716240"/>
          <a:ext cx="3787614" cy="11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482">
                  <a:extLst>
                    <a:ext uri="{9D8B030D-6E8A-4147-A177-3AD203B41FA5}">
                      <a16:colId xmlns:a16="http://schemas.microsoft.com/office/drawing/2014/main" val="3766390356"/>
                    </a:ext>
                  </a:extLst>
                </a:gridCol>
                <a:gridCol w="321348">
                  <a:extLst>
                    <a:ext uri="{9D8B030D-6E8A-4147-A177-3AD203B41FA5}">
                      <a16:colId xmlns:a16="http://schemas.microsoft.com/office/drawing/2014/main" val="1724774796"/>
                    </a:ext>
                  </a:extLst>
                </a:gridCol>
                <a:gridCol w="321348">
                  <a:extLst>
                    <a:ext uri="{9D8B030D-6E8A-4147-A177-3AD203B41FA5}">
                      <a16:colId xmlns:a16="http://schemas.microsoft.com/office/drawing/2014/main" val="4272025942"/>
                    </a:ext>
                  </a:extLst>
                </a:gridCol>
                <a:gridCol w="321348">
                  <a:extLst>
                    <a:ext uri="{9D8B030D-6E8A-4147-A177-3AD203B41FA5}">
                      <a16:colId xmlns:a16="http://schemas.microsoft.com/office/drawing/2014/main" val="1606027201"/>
                    </a:ext>
                  </a:extLst>
                </a:gridCol>
                <a:gridCol w="321348">
                  <a:extLst>
                    <a:ext uri="{9D8B030D-6E8A-4147-A177-3AD203B41FA5}">
                      <a16:colId xmlns:a16="http://schemas.microsoft.com/office/drawing/2014/main" val="982397793"/>
                    </a:ext>
                  </a:extLst>
                </a:gridCol>
                <a:gridCol w="321348">
                  <a:extLst>
                    <a:ext uri="{9D8B030D-6E8A-4147-A177-3AD203B41FA5}">
                      <a16:colId xmlns:a16="http://schemas.microsoft.com/office/drawing/2014/main" val="1535267622"/>
                    </a:ext>
                  </a:extLst>
                </a:gridCol>
                <a:gridCol w="321348">
                  <a:extLst>
                    <a:ext uri="{9D8B030D-6E8A-4147-A177-3AD203B41FA5}">
                      <a16:colId xmlns:a16="http://schemas.microsoft.com/office/drawing/2014/main" val="952341326"/>
                    </a:ext>
                  </a:extLst>
                </a:gridCol>
                <a:gridCol w="321348">
                  <a:extLst>
                    <a:ext uri="{9D8B030D-6E8A-4147-A177-3AD203B41FA5}">
                      <a16:colId xmlns:a16="http://schemas.microsoft.com/office/drawing/2014/main" val="4188729994"/>
                    </a:ext>
                  </a:extLst>
                </a:gridCol>
                <a:gridCol w="321348">
                  <a:extLst>
                    <a:ext uri="{9D8B030D-6E8A-4147-A177-3AD203B41FA5}">
                      <a16:colId xmlns:a16="http://schemas.microsoft.com/office/drawing/2014/main" val="1773318882"/>
                    </a:ext>
                  </a:extLst>
                </a:gridCol>
                <a:gridCol w="321348">
                  <a:extLst>
                    <a:ext uri="{9D8B030D-6E8A-4147-A177-3AD203B41FA5}">
                      <a16:colId xmlns:a16="http://schemas.microsoft.com/office/drawing/2014/main" val="2365098566"/>
                    </a:ext>
                  </a:extLst>
                </a:gridCol>
              </a:tblGrid>
              <a:tr h="292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k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495734"/>
                  </a:ext>
                </a:extLst>
              </a:tr>
              <a:tr h="324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High prediction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915435"/>
                  </a:ext>
                </a:extLst>
              </a:tr>
              <a:tr h="324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Low prediction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590101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D4037EA-81F6-C293-91C9-26CB557A9781}"/>
              </a:ext>
            </a:extLst>
          </p:cNvPr>
          <p:cNvCxnSpPr>
            <a:cxnSpLocks/>
            <a:stCxn id="63" idx="0"/>
            <a:endCxn id="55" idx="2"/>
          </p:cNvCxnSpPr>
          <p:nvPr/>
        </p:nvCxnSpPr>
        <p:spPr>
          <a:xfrm flipV="1">
            <a:off x="10342179" y="4584178"/>
            <a:ext cx="15602" cy="173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2A705D-4876-CF31-0A91-06E3853F74F4}"/>
              </a:ext>
            </a:extLst>
          </p:cNvPr>
          <p:cNvSpPr txBox="1"/>
          <p:nvPr/>
        </p:nvSpPr>
        <p:spPr>
          <a:xfrm>
            <a:off x="9730649" y="4276401"/>
            <a:ext cx="1254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Real Depth</a:t>
            </a:r>
            <a:endParaRPr lang="ko-KR" altLang="en-US" sz="140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46C189-B5DA-3396-F4E9-5EB9E2F82982}"/>
              </a:ext>
            </a:extLst>
          </p:cNvPr>
          <p:cNvSpPr/>
          <p:nvPr/>
        </p:nvSpPr>
        <p:spPr>
          <a:xfrm>
            <a:off x="10207719" y="5039881"/>
            <a:ext cx="910107" cy="358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591E8E-12D0-CECE-B369-B4DE4D671AE3}"/>
              </a:ext>
            </a:extLst>
          </p:cNvPr>
          <p:cNvSpPr/>
          <p:nvPr/>
        </p:nvSpPr>
        <p:spPr>
          <a:xfrm>
            <a:off x="9563526" y="5433770"/>
            <a:ext cx="644194" cy="358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E13354-5DCB-3926-D8BE-EEFE99BF5DE9}"/>
              </a:ext>
            </a:extLst>
          </p:cNvPr>
          <p:cNvSpPr/>
          <p:nvPr/>
        </p:nvSpPr>
        <p:spPr>
          <a:xfrm>
            <a:off x="10238615" y="4757841"/>
            <a:ext cx="207127" cy="240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5A1C6D7-5B54-3109-46AD-B3FD27D821DD}"/>
              </a:ext>
            </a:extLst>
          </p:cNvPr>
          <p:cNvSpPr/>
          <p:nvPr/>
        </p:nvSpPr>
        <p:spPr>
          <a:xfrm>
            <a:off x="9277794" y="5510564"/>
            <a:ext cx="207127" cy="24043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ED83283-6517-D4D4-D8A8-862D84E1F4E5}"/>
              </a:ext>
            </a:extLst>
          </p:cNvPr>
          <p:cNvSpPr/>
          <p:nvPr/>
        </p:nvSpPr>
        <p:spPr>
          <a:xfrm>
            <a:off x="10881350" y="5098776"/>
            <a:ext cx="207127" cy="24043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676F8C9-52C9-DB90-0267-ACB228597A52}"/>
              </a:ext>
            </a:extLst>
          </p:cNvPr>
          <p:cNvCxnSpPr/>
          <p:nvPr/>
        </p:nvCxnSpPr>
        <p:spPr>
          <a:xfrm>
            <a:off x="9381357" y="5751003"/>
            <a:ext cx="0" cy="46691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58B7B9-F1EA-4E91-9001-5C592B3946D3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10007950" y="5304004"/>
            <a:ext cx="903733" cy="91391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7C18378-B1A4-80EA-0030-67403AA995EB}"/>
              </a:ext>
            </a:extLst>
          </p:cNvPr>
          <p:cNvSpPr txBox="1"/>
          <p:nvPr/>
        </p:nvSpPr>
        <p:spPr>
          <a:xfrm>
            <a:off x="8978907" y="6267821"/>
            <a:ext cx="1577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Estimated Depth</a:t>
            </a:r>
            <a:endParaRPr lang="ko-KR" altLang="en-US" sz="140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B9B8EA0-D46E-7F72-592D-EC1D09ED45E9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10207720" y="5612886"/>
            <a:ext cx="673630" cy="605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3640620-5697-8315-A3C7-575098D0C68C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0662773" y="5398112"/>
            <a:ext cx="400745" cy="757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9207521-61D8-FAC2-0445-03D13662D4D4}"/>
              </a:ext>
            </a:extLst>
          </p:cNvPr>
          <p:cNvSpPr txBox="1"/>
          <p:nvPr/>
        </p:nvSpPr>
        <p:spPr>
          <a:xfrm>
            <a:off x="10799322" y="6224324"/>
            <a:ext cx="637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Error</a:t>
            </a:r>
            <a:endParaRPr lang="ko-KR" altLang="en-US" sz="140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014315-0CC2-909F-F8A9-B2453139C3A3}"/>
              </a:ext>
            </a:extLst>
          </p:cNvPr>
          <p:cNvSpPr/>
          <p:nvPr/>
        </p:nvSpPr>
        <p:spPr>
          <a:xfrm>
            <a:off x="5906886" y="1791005"/>
            <a:ext cx="1698399" cy="1791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62394D6-BAC8-8DFB-DD9E-87EDE95D9250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5787512" y="3582203"/>
            <a:ext cx="1005684" cy="5438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78AA0D51-5165-C0AA-53A8-75A79DC777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726" b="34776"/>
          <a:stretch/>
        </p:blipFill>
        <p:spPr>
          <a:xfrm>
            <a:off x="448629" y="4823815"/>
            <a:ext cx="2999015" cy="5452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13B5A81D-440B-8238-723D-FB80849F11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916"/>
          <a:stretch/>
        </p:blipFill>
        <p:spPr>
          <a:xfrm>
            <a:off x="448630" y="5929769"/>
            <a:ext cx="3000083" cy="51032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6FCA42D-E82B-EEF5-850E-5FCF65BB72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491"/>
          <a:stretch/>
        </p:blipFill>
        <p:spPr>
          <a:xfrm>
            <a:off x="376509" y="4560706"/>
            <a:ext cx="2706054" cy="296879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5D877EB1-64C0-A202-A9BE-37A464771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2805" y="1128632"/>
            <a:ext cx="2346243" cy="2825405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C6E5772D-61AE-EDCC-AF63-7FEF38245D83}"/>
              </a:ext>
            </a:extLst>
          </p:cNvPr>
          <p:cNvSpPr/>
          <p:nvPr/>
        </p:nvSpPr>
        <p:spPr>
          <a:xfrm>
            <a:off x="145240" y="957289"/>
            <a:ext cx="8721287" cy="3011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987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AdaBins: Depth Estimation Using Adaptive Bins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2.3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B6C9A-8AA3-576F-2338-C4483DF450E4}"/>
              </a:ext>
            </a:extLst>
          </p:cNvPr>
          <p:cNvSpPr txBox="1"/>
          <p:nvPr/>
        </p:nvSpPr>
        <p:spPr>
          <a:xfrm>
            <a:off x="295569" y="889509"/>
            <a:ext cx="391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Two Main differences: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AFE096-0FBE-5A9B-2D12-3087E47F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922087"/>
            <a:ext cx="6601506" cy="1331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B910FE-94FD-B0F1-7056-697688309876}"/>
              </a:ext>
            </a:extLst>
          </p:cNvPr>
          <p:cNvSpPr txBox="1"/>
          <p:nvPr/>
        </p:nvSpPr>
        <p:spPr>
          <a:xfrm>
            <a:off x="262278" y="4355802"/>
            <a:ext cx="1976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2. Adaptive Bins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41AF3-2192-95E5-78DA-B3377B9291FF}"/>
              </a:ext>
            </a:extLst>
          </p:cNvPr>
          <p:cNvSpPr txBox="1"/>
          <p:nvPr/>
        </p:nvSpPr>
        <p:spPr>
          <a:xfrm>
            <a:off x="262278" y="146507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/>
              <a:t>Using Vit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065F309-DFA9-C8C4-142A-3C9DE524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816154"/>
            <a:ext cx="3153902" cy="17990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1AF4B8-A412-CB4D-4999-E1413766B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51" y="3367324"/>
            <a:ext cx="2691573" cy="137270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F104B9-DD50-5367-F845-5727A2D05AFD}"/>
              </a:ext>
            </a:extLst>
          </p:cNvPr>
          <p:cNvSpPr/>
          <p:nvPr/>
        </p:nvSpPr>
        <p:spPr>
          <a:xfrm>
            <a:off x="3664476" y="2280982"/>
            <a:ext cx="1002117" cy="56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115CABD-5B77-17B7-8175-E58F2C7CC32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4206315" y="2804886"/>
            <a:ext cx="920557" cy="100211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7659CB08-D052-5AB3-5B33-E4BD50989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224" y="3559972"/>
            <a:ext cx="1119292" cy="45097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3B22EF6-F8B0-DAC5-34F0-26373983D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437" y="4849009"/>
            <a:ext cx="3644985" cy="6164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CDEA377-3304-A856-8605-E15599D257F7}"/>
              </a:ext>
            </a:extLst>
          </p:cNvPr>
          <p:cNvSpPr txBox="1"/>
          <p:nvPr/>
        </p:nvSpPr>
        <p:spPr>
          <a:xfrm>
            <a:off x="4372268" y="4972173"/>
            <a:ext cx="2117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Depth Bin Centers: 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3E9E2E-473B-F31A-6D0E-94FB0183B96B}"/>
              </a:ext>
            </a:extLst>
          </p:cNvPr>
          <p:cNvSpPr txBox="1"/>
          <p:nvPr/>
        </p:nvSpPr>
        <p:spPr>
          <a:xfrm>
            <a:off x="4396173" y="5465497"/>
            <a:ext cx="2117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Final Depth Value: </a:t>
            </a:r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4C7964A-9131-CE6B-808A-26F2EE9DE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3437" y="5362023"/>
            <a:ext cx="1165659" cy="57628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154433A-CF46-238A-F5E1-9362F867115E}"/>
              </a:ext>
            </a:extLst>
          </p:cNvPr>
          <p:cNvSpPr txBox="1"/>
          <p:nvPr/>
        </p:nvSpPr>
        <p:spPr>
          <a:xfrm>
            <a:off x="4392877" y="5940572"/>
            <a:ext cx="262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Bin center density loss: </a:t>
            </a:r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D7F54B0-D284-AE3A-146D-CA4D43B02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818" y="5962127"/>
            <a:ext cx="3457819" cy="3491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E1BB6C4-3C85-5A3A-D484-B56DD4DA87FF}"/>
              </a:ext>
            </a:extLst>
          </p:cNvPr>
          <p:cNvSpPr txBox="1"/>
          <p:nvPr/>
        </p:nvSpPr>
        <p:spPr>
          <a:xfrm>
            <a:off x="4396172" y="6344940"/>
            <a:ext cx="136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Final Loss: </a:t>
            </a:r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A2F55CB-369E-706A-8492-01895E5D1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5475" y="6355203"/>
            <a:ext cx="2061822" cy="34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2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24CEA-C5B7-4089-8579-F723427328B1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1C6E1-DEA6-4B59-9D3C-C93B9FA62F76}"/>
              </a:ext>
            </a:extLst>
          </p:cNvPr>
          <p:cNvSpPr txBox="1"/>
          <p:nvPr/>
        </p:nvSpPr>
        <p:spPr>
          <a:xfrm>
            <a:off x="454256" y="3256855"/>
            <a:ext cx="502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Self Supervised Network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EB499-3B1E-4A22-811E-50D60022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5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Monodepth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v2: Pipeline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F666FD5F-45B1-4A41-DB3A-F601C861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3" y="1126591"/>
            <a:ext cx="11429047" cy="267017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A8FCCE6-6D56-A4B8-E815-39456CAE593E}"/>
              </a:ext>
            </a:extLst>
          </p:cNvPr>
          <p:cNvSpPr txBox="1"/>
          <p:nvPr/>
        </p:nvSpPr>
        <p:spPr>
          <a:xfrm>
            <a:off x="585925" y="3870664"/>
            <a:ext cx="11159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altLang="ko-KR" dirty="0"/>
              <a:t>Depth network(encoder-decoder): Fully convolutional U-net</a:t>
            </a:r>
          </a:p>
          <a:p>
            <a:pPr marL="342900" indent="-342900">
              <a:buAutoNum type="alphaLcParenR"/>
            </a:pPr>
            <a:endParaRPr lang="en-US" altLang="ko-KR" dirty="0"/>
          </a:p>
          <a:p>
            <a:pPr marL="342900" indent="-342900">
              <a:buAutoNum type="alphaLcParenR"/>
            </a:pPr>
            <a:r>
              <a:rPr lang="en-US" altLang="ko-KR" dirty="0"/>
              <a:t>Pose network: Assume stationary scene and moving camera&gt;&gt;Network to estimate transform matrix between two scenes.</a:t>
            </a:r>
          </a:p>
          <a:p>
            <a:pPr marL="342900" indent="-342900">
              <a:buAutoNum type="alphaLcParenR"/>
            </a:pPr>
            <a:endParaRPr lang="en-US" altLang="ko-KR" dirty="0"/>
          </a:p>
          <a:p>
            <a:pPr marL="342900" indent="-342900">
              <a:buAutoNum type="alphaLcParenR"/>
            </a:pPr>
            <a:r>
              <a:rPr lang="en-US" altLang="ko-KR" dirty="0"/>
              <a:t>Appearance loss: Per-pixel minimum reprojection(next page)</a:t>
            </a:r>
          </a:p>
          <a:p>
            <a:pPr marL="342900" indent="-342900">
              <a:buAutoNum type="alphaLcParenR"/>
            </a:pPr>
            <a:endParaRPr lang="en-US" altLang="ko-KR" dirty="0"/>
          </a:p>
          <a:p>
            <a:pPr marL="342900" indent="-342900">
              <a:buAutoNum type="alphaLcParenR"/>
            </a:pPr>
            <a:r>
              <a:rPr lang="en-US" altLang="ko-KR" dirty="0"/>
              <a:t>Full res multi-scale: Compute loss after </a:t>
            </a:r>
            <a:r>
              <a:rPr lang="en-US" altLang="ko-KR" dirty="0" err="1"/>
              <a:t>upsampling</a:t>
            </a:r>
            <a:r>
              <a:rPr lang="en-US" altLang="ko-KR" dirty="0"/>
              <a:t> low resolution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6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16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Monodepth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v2: Loss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5453044" y="2594247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38D19C-1FE6-1CB5-C4B2-FD3A86B7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4" y="654574"/>
            <a:ext cx="6168554" cy="570540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738B4BF-B537-5E44-CAE5-0F3E18E3B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94" y="716415"/>
            <a:ext cx="5221982" cy="578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BF564F-45E1-F123-E60B-8FFE7C51A625}"/>
                  </a:ext>
                </a:extLst>
              </p:cNvPr>
              <p:cNvSpPr txBox="1"/>
              <p:nvPr/>
            </p:nvSpPr>
            <p:spPr>
              <a:xfrm>
                <a:off x="10113814" y="1171620"/>
                <a:ext cx="12550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=0.85)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BF564F-45E1-F123-E60B-8FFE7C51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814" y="1171620"/>
                <a:ext cx="1255055" cy="307777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그림 45">
            <a:extLst>
              <a:ext uri="{FF2B5EF4-FFF2-40B4-BE49-F238E27FC236}">
                <a16:creationId xmlns:a16="http://schemas.microsoft.com/office/drawing/2014/main" id="{CBF030B7-E53A-25D0-4BCE-91721D10ED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501"/>
          <a:stretch/>
        </p:blipFill>
        <p:spPr>
          <a:xfrm>
            <a:off x="6523504" y="1476536"/>
            <a:ext cx="3977198" cy="60196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EA820A8-93C5-E0E8-BF2C-0FDCD3C849C3}"/>
              </a:ext>
            </a:extLst>
          </p:cNvPr>
          <p:cNvSpPr txBox="1"/>
          <p:nvPr/>
        </p:nvSpPr>
        <p:spPr>
          <a:xfrm>
            <a:off x="3863337" y="6061097"/>
            <a:ext cx="2707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6"/>
              </a:rPr>
              <a:t>https://gaussian37.github.io/vision-concept-ssim/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FCA42A-725D-04A5-69DE-295CCC7076A9}"/>
              </a:ext>
            </a:extLst>
          </p:cNvPr>
          <p:cNvSpPr txBox="1"/>
          <p:nvPr/>
        </p:nvSpPr>
        <p:spPr>
          <a:xfrm>
            <a:off x="6632970" y="2922504"/>
            <a:ext cx="4729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-Minimum photometric reconstruction error</a:t>
            </a:r>
          </a:p>
          <a:p>
            <a:r>
              <a:rPr lang="en-US" altLang="ko-KR" sz="1600" dirty="0"/>
              <a:t>:  Way to handle disocclusion problem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D5F395-79EB-D71F-B468-B35F54F52953}"/>
              </a:ext>
            </a:extLst>
          </p:cNvPr>
          <p:cNvSpPr/>
          <p:nvPr/>
        </p:nvSpPr>
        <p:spPr>
          <a:xfrm>
            <a:off x="2773680" y="6007100"/>
            <a:ext cx="45719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6015BE-19EC-B94C-612B-08860FA17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594" y="2235323"/>
            <a:ext cx="2644427" cy="553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2E1D7C-BB62-9D46-45F9-77760A530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970" y="3762409"/>
            <a:ext cx="4295442" cy="26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16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Monodepth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v2: Loss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6492B83D-2ECB-CF80-8CD3-5ABAE011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0" y="2637922"/>
            <a:ext cx="4305901" cy="60015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EE19024-5AD1-D2E2-9647-FFAC2D222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90" y="5082232"/>
            <a:ext cx="1838582" cy="30484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CB925DB-505E-6B72-5B09-EBA4369CCFC0}"/>
              </a:ext>
            </a:extLst>
          </p:cNvPr>
          <p:cNvSpPr txBox="1"/>
          <p:nvPr/>
        </p:nvSpPr>
        <p:spPr>
          <a:xfrm>
            <a:off x="3600000" y="3728146"/>
            <a:ext cx="555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-Edge smoothness error</a:t>
            </a:r>
          </a:p>
          <a:p>
            <a:r>
              <a:rPr lang="en-US" altLang="ko-KR" sz="1600" dirty="0"/>
              <a:t>: Reflect more loss when small image difference but large depth difference. 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D5F395-79EB-D71F-B468-B35F54F52953}"/>
              </a:ext>
            </a:extLst>
          </p:cNvPr>
          <p:cNvSpPr/>
          <p:nvPr/>
        </p:nvSpPr>
        <p:spPr>
          <a:xfrm>
            <a:off x="4583581" y="5634238"/>
            <a:ext cx="45719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F48D9F-CA9D-F0B4-08AD-1FEA468ED695}"/>
                  </a:ext>
                </a:extLst>
              </p:cNvPr>
              <p:cNvSpPr txBox="1"/>
              <p:nvPr/>
            </p:nvSpPr>
            <p:spPr>
              <a:xfrm>
                <a:off x="7564394" y="3127987"/>
                <a:ext cx="976421" cy="220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F48D9F-CA9D-F0B4-08AD-1FEA468ED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94" y="3127987"/>
                <a:ext cx="976421" cy="220188"/>
              </a:xfrm>
              <a:prstGeom prst="rect">
                <a:avLst/>
              </a:prstGeom>
              <a:blipFill>
                <a:blip r:embed="rId4"/>
                <a:stretch>
                  <a:fillRect l="-11250" t="-25000" r="-7500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95DCEA4-5538-EA6C-B05B-2B64AD1EB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0" y="1823112"/>
            <a:ext cx="2644427" cy="5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4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3011FC-8A03-42B8-8076-A849B5C44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741680" y="1483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740152" y="2499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738624" y="3515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862306" y="1586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862306" y="2602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862306" y="3618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F33CC-4D1E-4A21-9994-BCF310C53301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1438306" y="1555916"/>
            <a:ext cx="1641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/>
              <a:t>General insight</a:t>
            </a:r>
            <a:endParaRPr lang="ko-KR" altLang="en-US" sz="20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1438305" y="2587381"/>
            <a:ext cx="218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/>
              <a:t>Supervised Network</a:t>
            </a:r>
            <a:endParaRPr lang="ko-KR" altLang="en-US" sz="2000" spc="-1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1438305" y="3603305"/>
            <a:ext cx="2574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/>
              <a:t>Self supervised Network</a:t>
            </a:r>
            <a:endParaRPr lang="ko-KR" altLang="en-US" sz="2000" spc="-15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7013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Monodepth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v2: Auto Masking Stationary Pixels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C710432-41AA-C13C-3509-7996D6E7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21" y="1046336"/>
            <a:ext cx="4163172" cy="440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E56FF7-F558-D1CE-4AAB-11CE7BEE13F9}"/>
              </a:ext>
            </a:extLst>
          </p:cNvPr>
          <p:cNvSpPr txBox="1"/>
          <p:nvPr/>
        </p:nvSpPr>
        <p:spPr>
          <a:xfrm>
            <a:off x="978023" y="1919592"/>
            <a:ext cx="10235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Self-supervised monocular training operates under the assumptions of a moving camera and static scene.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How to find auto-masking method that filters out pixels which do not change appearance form one frame to the next in the sequence?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Do not use stationary pixel on training.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15FD9E-D0E5-CC7A-094C-D996B4ADA985}"/>
                  </a:ext>
                </a:extLst>
              </p:cNvPr>
              <p:cNvSpPr txBox="1"/>
              <p:nvPr/>
            </p:nvSpPr>
            <p:spPr>
              <a:xfrm>
                <a:off x="5584054" y="1128171"/>
                <a:ext cx="20467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𝑚𝑎𝑠𝑘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15FD9E-D0E5-CC7A-094C-D996B4AD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54" y="1128171"/>
                <a:ext cx="2046714" cy="276999"/>
              </a:xfrm>
              <a:prstGeom prst="rect">
                <a:avLst/>
              </a:prstGeom>
              <a:blipFill>
                <a:blip r:embed="rId3"/>
                <a:stretch>
                  <a:fillRect l="-2976" t="-2174" r="-2976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305C513-B459-1FAB-A8EF-AE9CA85E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219" y="4023167"/>
            <a:ext cx="79914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3103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General Insight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984E6A-A2A3-D700-7C61-38A1D42F217E}"/>
              </a:ext>
            </a:extLst>
          </p:cNvPr>
          <p:cNvSpPr txBox="1"/>
          <p:nvPr/>
        </p:nvSpPr>
        <p:spPr>
          <a:xfrm>
            <a:off x="487680" y="4056181"/>
            <a:ext cx="486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>
                <a:solidFill>
                  <a:schemeClr val="bg2">
                    <a:lumMod val="25000"/>
                  </a:schemeClr>
                </a:solidFill>
              </a:rPr>
              <a:t>How Do Neural Networks See Depth in Single Images?</a:t>
            </a:r>
          </a:p>
          <a:p>
            <a:r>
              <a:rPr lang="en-US" altLang="ko-KR" spc="-150">
                <a:solidFill>
                  <a:schemeClr val="bg2">
                    <a:lumMod val="25000"/>
                  </a:schemeClr>
                </a:solidFill>
              </a:rPr>
              <a:t>(Dijk et al)</a:t>
            </a:r>
            <a:endParaRPr lang="ko-KR" altLang="en-US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104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Pictorial cues of human depth estimation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C1BB5E-88A0-4522-8D6E-2F7E7F058E56}"/>
              </a:ext>
            </a:extLst>
          </p:cNvPr>
          <p:cNvSpPr/>
          <p:nvPr/>
        </p:nvSpPr>
        <p:spPr>
          <a:xfrm>
            <a:off x="720000" y="1158950"/>
            <a:ext cx="3354581" cy="1969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8CD5E1-6195-4E80-A5D7-F2DFE49F1200}"/>
              </a:ext>
            </a:extLst>
          </p:cNvPr>
          <p:cNvSpPr/>
          <p:nvPr/>
        </p:nvSpPr>
        <p:spPr>
          <a:xfrm>
            <a:off x="4429607" y="1158949"/>
            <a:ext cx="3354581" cy="1969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25C538-A6DC-4D97-BF69-7AB1D3810B4D}"/>
              </a:ext>
            </a:extLst>
          </p:cNvPr>
          <p:cNvSpPr/>
          <p:nvPr/>
        </p:nvSpPr>
        <p:spPr>
          <a:xfrm>
            <a:off x="8136683" y="1158948"/>
            <a:ext cx="3354581" cy="1969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9ABABF-353E-49F2-99F8-B9DFE4D62927}"/>
              </a:ext>
            </a:extLst>
          </p:cNvPr>
          <p:cNvSpPr/>
          <p:nvPr/>
        </p:nvSpPr>
        <p:spPr>
          <a:xfrm>
            <a:off x="720000" y="3942549"/>
            <a:ext cx="3354581" cy="1969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E87763-6837-468D-BEE7-0B0C2C5897BC}"/>
              </a:ext>
            </a:extLst>
          </p:cNvPr>
          <p:cNvSpPr/>
          <p:nvPr/>
        </p:nvSpPr>
        <p:spPr>
          <a:xfrm>
            <a:off x="4429607" y="3942548"/>
            <a:ext cx="3354581" cy="19691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12EF3-01A6-4788-AB12-21DC0B9811FC}"/>
              </a:ext>
            </a:extLst>
          </p:cNvPr>
          <p:cNvSpPr/>
          <p:nvPr/>
        </p:nvSpPr>
        <p:spPr>
          <a:xfrm>
            <a:off x="8139214" y="3942547"/>
            <a:ext cx="3354581" cy="19691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AE86F-67DF-42B8-B3F0-CAFA9CEE8D02}"/>
              </a:ext>
            </a:extLst>
          </p:cNvPr>
          <p:cNvSpPr txBox="1"/>
          <p:nvPr/>
        </p:nvSpPr>
        <p:spPr>
          <a:xfrm>
            <a:off x="1408078" y="3244334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Position in the image</a:t>
            </a:r>
            <a:endParaRPr lang="ko-KR" altLang="en-US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7D118-6B6B-4219-A9D0-DF91E000EA63}"/>
              </a:ext>
            </a:extLst>
          </p:cNvPr>
          <p:cNvSpPr txBox="1"/>
          <p:nvPr/>
        </p:nvSpPr>
        <p:spPr>
          <a:xfrm>
            <a:off x="5596983" y="324433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Occlusion</a:t>
            </a:r>
            <a:endParaRPr lang="ko-KR" altLang="en-US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4BD7B-5B1A-402E-87F1-F4927CAF1C79}"/>
              </a:ext>
            </a:extLst>
          </p:cNvPr>
          <p:cNvSpPr txBox="1"/>
          <p:nvPr/>
        </p:nvSpPr>
        <p:spPr>
          <a:xfrm>
            <a:off x="9058635" y="3244334"/>
            <a:ext cx="15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Texture density</a:t>
            </a:r>
            <a:endParaRPr lang="ko-KR" altLang="en-US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A7619-E061-4E64-9870-4A53F2D9AC16}"/>
              </a:ext>
            </a:extLst>
          </p:cNvPr>
          <p:cNvSpPr txBox="1"/>
          <p:nvPr/>
        </p:nvSpPr>
        <p:spPr>
          <a:xfrm>
            <a:off x="1268747" y="6055919"/>
            <a:ext cx="225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Apparent size of objects</a:t>
            </a:r>
            <a:endParaRPr lang="ko-KR" altLang="en-US" spc="-1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9BCE68-156D-40ED-A58B-1871357F6421}"/>
              </a:ext>
            </a:extLst>
          </p:cNvPr>
          <p:cNvSpPr txBox="1"/>
          <p:nvPr/>
        </p:nvSpPr>
        <p:spPr>
          <a:xfrm>
            <a:off x="5567103" y="6055919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Focus blur</a:t>
            </a:r>
            <a:endParaRPr lang="ko-KR" altLang="en-US" spc="-1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7DE8-72E3-4EE6-B589-D493D76530EE}"/>
              </a:ext>
            </a:extLst>
          </p:cNvPr>
          <p:cNvSpPr txBox="1"/>
          <p:nvPr/>
        </p:nvSpPr>
        <p:spPr>
          <a:xfrm>
            <a:off x="8917772" y="6055919"/>
            <a:ext cx="179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Linear</a:t>
            </a:r>
            <a:r>
              <a:rPr lang="ko-KR" altLang="en-US" spc="-150"/>
              <a:t> </a:t>
            </a:r>
            <a:r>
              <a:rPr lang="en-US" altLang="ko-KR" spc="-150"/>
              <a:t>perspective</a:t>
            </a:r>
            <a:endParaRPr lang="ko-KR" altLang="en-US" spc="-150" dirty="0"/>
          </a:p>
        </p:txBody>
      </p:sp>
      <p:pic>
        <p:nvPicPr>
          <p:cNvPr id="19" name="그래픽 18" descr="새끼고양이 윤곽선">
            <a:extLst>
              <a:ext uri="{FF2B5EF4-FFF2-40B4-BE49-F238E27FC236}">
                <a16:creationId xmlns:a16="http://schemas.microsoft.com/office/drawing/2014/main" id="{21C9FF09-46A0-D428-6474-B19CBEC92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189" y="2036106"/>
            <a:ext cx="1136122" cy="1136122"/>
          </a:xfrm>
          <a:prstGeom prst="rect">
            <a:avLst/>
          </a:prstGeom>
        </p:spPr>
      </p:pic>
      <p:pic>
        <p:nvPicPr>
          <p:cNvPr id="20" name="그래픽 19" descr="새끼고양이 윤곽선">
            <a:extLst>
              <a:ext uri="{FF2B5EF4-FFF2-40B4-BE49-F238E27FC236}">
                <a16:creationId xmlns:a16="http://schemas.microsoft.com/office/drawing/2014/main" id="{04DA656C-AB40-8CB7-C170-B001D71D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8885" y="1221664"/>
            <a:ext cx="675478" cy="675478"/>
          </a:xfrm>
          <a:prstGeom prst="rect">
            <a:avLst/>
          </a:prstGeom>
        </p:spPr>
      </p:pic>
      <p:pic>
        <p:nvPicPr>
          <p:cNvPr id="22" name="그래픽 21" descr="새끼고양이 윤곽선">
            <a:extLst>
              <a:ext uri="{FF2B5EF4-FFF2-40B4-BE49-F238E27FC236}">
                <a16:creationId xmlns:a16="http://schemas.microsoft.com/office/drawing/2014/main" id="{5CB0E148-2C3C-13EC-4790-9B69D3438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0843" y="1470291"/>
            <a:ext cx="1180711" cy="1180711"/>
          </a:xfrm>
          <a:prstGeom prst="rect">
            <a:avLst/>
          </a:prstGeom>
        </p:spPr>
      </p:pic>
      <p:pic>
        <p:nvPicPr>
          <p:cNvPr id="24" name="그래픽 23" descr="고양이 단색으로 채워진">
            <a:extLst>
              <a:ext uri="{FF2B5EF4-FFF2-40B4-BE49-F238E27FC236}">
                <a16:creationId xmlns:a16="http://schemas.microsoft.com/office/drawing/2014/main" id="{63676565-0EAF-9CDA-6A6A-B9C7C76C0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8673" y="4788732"/>
            <a:ext cx="914400" cy="914400"/>
          </a:xfrm>
          <a:prstGeom prst="rect">
            <a:avLst/>
          </a:prstGeom>
        </p:spPr>
      </p:pic>
      <p:pic>
        <p:nvPicPr>
          <p:cNvPr id="26" name="그래픽 25" descr="새끼고양이 단색으로 채워진">
            <a:extLst>
              <a:ext uri="{FF2B5EF4-FFF2-40B4-BE49-F238E27FC236}">
                <a16:creationId xmlns:a16="http://schemas.microsoft.com/office/drawing/2014/main" id="{2DCFE186-7D5E-19B0-2832-21D3A2722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6371" y="1658262"/>
            <a:ext cx="1106140" cy="1084865"/>
          </a:xfrm>
          <a:prstGeom prst="rect">
            <a:avLst/>
          </a:prstGeom>
        </p:spPr>
      </p:pic>
      <p:sp>
        <p:nvSpPr>
          <p:cNvPr id="28" name="그래픽 26" descr="고양이 단색으로 채워진">
            <a:extLst>
              <a:ext uri="{FF2B5EF4-FFF2-40B4-BE49-F238E27FC236}">
                <a16:creationId xmlns:a16="http://schemas.microsoft.com/office/drawing/2014/main" id="{729FEAFC-18A7-6698-BFD1-69ED6630C69A}"/>
              </a:ext>
            </a:extLst>
          </p:cNvPr>
          <p:cNvSpPr/>
          <p:nvPr/>
        </p:nvSpPr>
        <p:spPr>
          <a:xfrm>
            <a:off x="2716893" y="4573819"/>
            <a:ext cx="774835" cy="1023612"/>
          </a:xfrm>
          <a:custGeom>
            <a:avLst/>
            <a:gdLst>
              <a:gd name="connsiteX0" fmla="*/ 767215 w 774835"/>
              <a:gd name="connsiteY0" fmla="*/ 213211 h 1023612"/>
              <a:gd name="connsiteX1" fmla="*/ 660516 w 774835"/>
              <a:gd name="connsiteY1" fmla="*/ 58243 h 1023612"/>
              <a:gd name="connsiteX2" fmla="*/ 660516 w 774835"/>
              <a:gd name="connsiteY2" fmla="*/ 12515 h 1023612"/>
              <a:gd name="connsiteX3" fmla="*/ 638922 w 774835"/>
              <a:gd name="connsiteY3" fmla="*/ 3624 h 1023612"/>
              <a:gd name="connsiteX4" fmla="*/ 463631 w 774835"/>
              <a:gd name="connsiteY4" fmla="*/ 167483 h 1023612"/>
              <a:gd name="connsiteX5" fmla="*/ 431876 w 774835"/>
              <a:gd name="connsiteY5" fmla="*/ 241156 h 1023612"/>
              <a:gd name="connsiteX6" fmla="*/ 431876 w 774835"/>
              <a:gd name="connsiteY6" fmla="*/ 248777 h 1023612"/>
              <a:gd name="connsiteX7" fmla="*/ 139725 w 774835"/>
              <a:gd name="connsiteY7" fmla="*/ 744164 h 1023612"/>
              <a:gd name="connsiteX8" fmla="*/ 148616 w 774835"/>
              <a:gd name="connsiteY8" fmla="*/ 862295 h 1023612"/>
              <a:gd name="connsiteX9" fmla="*/ 139725 w 774835"/>
              <a:gd name="connsiteY9" fmla="*/ 854673 h 1023612"/>
              <a:gd name="connsiteX10" fmla="*/ 76213 w 774835"/>
              <a:gd name="connsiteY10" fmla="*/ 629844 h 1023612"/>
              <a:gd name="connsiteX11" fmla="*/ 121941 w 774835"/>
              <a:gd name="connsiteY11" fmla="*/ 488849 h 1023612"/>
              <a:gd name="connsiteX12" fmla="*/ 128293 w 774835"/>
              <a:gd name="connsiteY12" fmla="*/ 260209 h 1023612"/>
              <a:gd name="connsiteX13" fmla="*/ 74943 w 774835"/>
              <a:gd name="connsiteY13" fmla="*/ 260209 h 1023612"/>
              <a:gd name="connsiteX14" fmla="*/ 74943 w 774835"/>
              <a:gd name="connsiteY14" fmla="*/ 313558 h 1023612"/>
              <a:gd name="connsiteX15" fmla="*/ 54620 w 774835"/>
              <a:gd name="connsiteY15" fmla="*/ 454553 h 1023612"/>
              <a:gd name="connsiteX16" fmla="*/ 0 w 774835"/>
              <a:gd name="connsiteY16" fmla="*/ 629844 h 1023612"/>
              <a:gd name="connsiteX17" fmla="*/ 88916 w 774835"/>
              <a:gd name="connsiteY17" fmla="*/ 911833 h 1023612"/>
              <a:gd name="connsiteX18" fmla="*/ 175291 w 774835"/>
              <a:gd name="connsiteY18" fmla="*/ 957561 h 1023612"/>
              <a:gd name="connsiteX19" fmla="*/ 241342 w 774835"/>
              <a:gd name="connsiteY19" fmla="*/ 1023613 h 1023612"/>
              <a:gd name="connsiteX20" fmla="*/ 393769 w 774835"/>
              <a:gd name="connsiteY20" fmla="*/ 1023613 h 1023612"/>
              <a:gd name="connsiteX21" fmla="*/ 431876 w 774835"/>
              <a:gd name="connsiteY21" fmla="*/ 985506 h 1023612"/>
              <a:gd name="connsiteX22" fmla="*/ 398850 w 774835"/>
              <a:gd name="connsiteY22" fmla="*/ 947400 h 1023612"/>
              <a:gd name="connsiteX23" fmla="*/ 355662 w 774835"/>
              <a:gd name="connsiteY23" fmla="*/ 947400 h 1023612"/>
              <a:gd name="connsiteX24" fmla="*/ 444578 w 774835"/>
              <a:gd name="connsiteY24" fmla="*/ 769568 h 1023612"/>
              <a:gd name="connsiteX25" fmla="*/ 372175 w 774835"/>
              <a:gd name="connsiteY25" fmla="*/ 620952 h 1023612"/>
              <a:gd name="connsiteX26" fmla="*/ 364554 w 774835"/>
              <a:gd name="connsiteY26" fmla="*/ 595548 h 1023612"/>
              <a:gd name="connsiteX27" fmla="*/ 389958 w 774835"/>
              <a:gd name="connsiteY27" fmla="*/ 587926 h 1023612"/>
              <a:gd name="connsiteX28" fmla="*/ 482685 w 774835"/>
              <a:gd name="connsiteY28" fmla="*/ 769568 h 1023612"/>
              <a:gd name="connsiteX29" fmla="*/ 457280 w 774835"/>
              <a:gd name="connsiteY29" fmla="*/ 890240 h 1023612"/>
              <a:gd name="connsiteX30" fmla="*/ 457280 w 774835"/>
              <a:gd name="connsiteY30" fmla="*/ 985506 h 1023612"/>
              <a:gd name="connsiteX31" fmla="*/ 495387 w 774835"/>
              <a:gd name="connsiteY31" fmla="*/ 1023613 h 1023612"/>
              <a:gd name="connsiteX32" fmla="*/ 533494 w 774835"/>
              <a:gd name="connsiteY32" fmla="*/ 985506 h 1023612"/>
              <a:gd name="connsiteX33" fmla="*/ 533494 w 774835"/>
              <a:gd name="connsiteY33" fmla="*/ 868646 h 1023612"/>
              <a:gd name="connsiteX34" fmla="*/ 558898 w 774835"/>
              <a:gd name="connsiteY34" fmla="*/ 834350 h 1023612"/>
              <a:gd name="connsiteX35" fmla="*/ 558898 w 774835"/>
              <a:gd name="connsiteY35" fmla="*/ 985506 h 1023612"/>
              <a:gd name="connsiteX36" fmla="*/ 597005 w 774835"/>
              <a:gd name="connsiteY36" fmla="*/ 1023613 h 1023612"/>
              <a:gd name="connsiteX37" fmla="*/ 635111 w 774835"/>
              <a:gd name="connsiteY37" fmla="*/ 985506 h 1023612"/>
              <a:gd name="connsiteX38" fmla="*/ 635111 w 774835"/>
              <a:gd name="connsiteY38" fmla="*/ 647627 h 1023612"/>
              <a:gd name="connsiteX39" fmla="*/ 647814 w 774835"/>
              <a:gd name="connsiteY39" fmla="*/ 553630 h 1023612"/>
              <a:gd name="connsiteX40" fmla="*/ 622409 w 774835"/>
              <a:gd name="connsiteY40" fmla="*/ 388501 h 1023612"/>
              <a:gd name="connsiteX41" fmla="*/ 673218 w 774835"/>
              <a:gd name="connsiteY41" fmla="*/ 337693 h 1023612"/>
              <a:gd name="connsiteX42" fmla="*/ 774836 w 774835"/>
              <a:gd name="connsiteY42" fmla="*/ 236075 h 1023612"/>
              <a:gd name="connsiteX43" fmla="*/ 767215 w 774835"/>
              <a:gd name="connsiteY43" fmla="*/ 213211 h 102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835" h="1023612">
                <a:moveTo>
                  <a:pt x="767215" y="213211"/>
                </a:moveTo>
                <a:lnTo>
                  <a:pt x="660516" y="58243"/>
                </a:lnTo>
                <a:lnTo>
                  <a:pt x="660516" y="12515"/>
                </a:lnTo>
                <a:cubicBezTo>
                  <a:pt x="660516" y="1083"/>
                  <a:pt x="646544" y="-3997"/>
                  <a:pt x="638922" y="3624"/>
                </a:cubicBezTo>
                <a:lnTo>
                  <a:pt x="463631" y="167483"/>
                </a:lnTo>
                <a:cubicBezTo>
                  <a:pt x="443308" y="186536"/>
                  <a:pt x="431876" y="213211"/>
                  <a:pt x="431876" y="241156"/>
                </a:cubicBezTo>
                <a:lnTo>
                  <a:pt x="431876" y="248777"/>
                </a:lnTo>
                <a:cubicBezTo>
                  <a:pt x="431876" y="356746"/>
                  <a:pt x="139725" y="401204"/>
                  <a:pt x="139725" y="744164"/>
                </a:cubicBezTo>
                <a:cubicBezTo>
                  <a:pt x="139725" y="789892"/>
                  <a:pt x="142265" y="829269"/>
                  <a:pt x="148616" y="862295"/>
                </a:cubicBezTo>
                <a:cubicBezTo>
                  <a:pt x="146076" y="859754"/>
                  <a:pt x="143535" y="857214"/>
                  <a:pt x="139725" y="854673"/>
                </a:cubicBezTo>
                <a:cubicBezTo>
                  <a:pt x="110509" y="826728"/>
                  <a:pt x="76213" y="764487"/>
                  <a:pt x="76213" y="629844"/>
                </a:cubicBezTo>
                <a:cubicBezTo>
                  <a:pt x="76213" y="582846"/>
                  <a:pt x="99077" y="534577"/>
                  <a:pt x="121941" y="488849"/>
                </a:cubicBezTo>
                <a:cubicBezTo>
                  <a:pt x="157508" y="415176"/>
                  <a:pt x="198155" y="331341"/>
                  <a:pt x="128293" y="260209"/>
                </a:cubicBezTo>
                <a:cubicBezTo>
                  <a:pt x="113050" y="244966"/>
                  <a:pt x="88916" y="244966"/>
                  <a:pt x="74943" y="260209"/>
                </a:cubicBezTo>
                <a:cubicBezTo>
                  <a:pt x="59700" y="275452"/>
                  <a:pt x="59700" y="299586"/>
                  <a:pt x="74943" y="313558"/>
                </a:cubicBezTo>
                <a:cubicBezTo>
                  <a:pt x="104158" y="342773"/>
                  <a:pt x="91456" y="377069"/>
                  <a:pt x="54620" y="454553"/>
                </a:cubicBezTo>
                <a:cubicBezTo>
                  <a:pt x="27945" y="506632"/>
                  <a:pt x="0" y="566333"/>
                  <a:pt x="0" y="629844"/>
                </a:cubicBezTo>
                <a:cubicBezTo>
                  <a:pt x="0" y="760677"/>
                  <a:pt x="30485" y="855944"/>
                  <a:pt x="88916" y="911833"/>
                </a:cubicBezTo>
                <a:cubicBezTo>
                  <a:pt x="119401" y="941048"/>
                  <a:pt x="152427" y="952480"/>
                  <a:pt x="175291" y="957561"/>
                </a:cubicBezTo>
                <a:cubicBezTo>
                  <a:pt x="199425" y="1008370"/>
                  <a:pt x="228640" y="1023613"/>
                  <a:pt x="241342" y="1023613"/>
                </a:cubicBezTo>
                <a:lnTo>
                  <a:pt x="393769" y="1023613"/>
                </a:lnTo>
                <a:cubicBezTo>
                  <a:pt x="415363" y="1023613"/>
                  <a:pt x="431876" y="1007100"/>
                  <a:pt x="431876" y="985506"/>
                </a:cubicBezTo>
                <a:cubicBezTo>
                  <a:pt x="431876" y="966453"/>
                  <a:pt x="417903" y="949940"/>
                  <a:pt x="398850" y="947400"/>
                </a:cubicBezTo>
                <a:lnTo>
                  <a:pt x="355662" y="947400"/>
                </a:lnTo>
                <a:cubicBezTo>
                  <a:pt x="403931" y="920725"/>
                  <a:pt x="444578" y="866105"/>
                  <a:pt x="444578" y="769568"/>
                </a:cubicBezTo>
                <a:cubicBezTo>
                  <a:pt x="444578" y="685734"/>
                  <a:pt x="428065" y="651438"/>
                  <a:pt x="372175" y="620952"/>
                </a:cubicBezTo>
                <a:cubicBezTo>
                  <a:pt x="363284" y="615871"/>
                  <a:pt x="359473" y="604439"/>
                  <a:pt x="364554" y="595548"/>
                </a:cubicBezTo>
                <a:cubicBezTo>
                  <a:pt x="369635" y="586656"/>
                  <a:pt x="381067" y="582846"/>
                  <a:pt x="389958" y="587926"/>
                </a:cubicBezTo>
                <a:cubicBezTo>
                  <a:pt x="467442" y="628574"/>
                  <a:pt x="482685" y="685734"/>
                  <a:pt x="482685" y="769568"/>
                </a:cubicBezTo>
                <a:cubicBezTo>
                  <a:pt x="482685" y="815296"/>
                  <a:pt x="473793" y="855944"/>
                  <a:pt x="457280" y="890240"/>
                </a:cubicBezTo>
                <a:lnTo>
                  <a:pt x="457280" y="985506"/>
                </a:lnTo>
                <a:cubicBezTo>
                  <a:pt x="457280" y="1007100"/>
                  <a:pt x="473793" y="1023613"/>
                  <a:pt x="495387" y="1023613"/>
                </a:cubicBezTo>
                <a:cubicBezTo>
                  <a:pt x="516981" y="1023613"/>
                  <a:pt x="533494" y="1007100"/>
                  <a:pt x="533494" y="985506"/>
                </a:cubicBezTo>
                <a:lnTo>
                  <a:pt x="533494" y="868646"/>
                </a:lnTo>
                <a:cubicBezTo>
                  <a:pt x="542385" y="858484"/>
                  <a:pt x="551277" y="847052"/>
                  <a:pt x="558898" y="834350"/>
                </a:cubicBezTo>
                <a:lnTo>
                  <a:pt x="558898" y="985506"/>
                </a:lnTo>
                <a:cubicBezTo>
                  <a:pt x="558898" y="1007100"/>
                  <a:pt x="575411" y="1023613"/>
                  <a:pt x="597005" y="1023613"/>
                </a:cubicBezTo>
                <a:cubicBezTo>
                  <a:pt x="618599" y="1023613"/>
                  <a:pt x="635111" y="1007100"/>
                  <a:pt x="635111" y="985506"/>
                </a:cubicBezTo>
                <a:lnTo>
                  <a:pt x="635111" y="647627"/>
                </a:lnTo>
                <a:cubicBezTo>
                  <a:pt x="644003" y="609520"/>
                  <a:pt x="647814" y="576494"/>
                  <a:pt x="647814" y="553630"/>
                </a:cubicBezTo>
                <a:cubicBezTo>
                  <a:pt x="647814" y="453283"/>
                  <a:pt x="622409" y="443121"/>
                  <a:pt x="622409" y="388501"/>
                </a:cubicBezTo>
                <a:cubicBezTo>
                  <a:pt x="622409" y="360557"/>
                  <a:pt x="645273" y="337693"/>
                  <a:pt x="673218" y="337693"/>
                </a:cubicBezTo>
                <a:cubicBezTo>
                  <a:pt x="729108" y="337693"/>
                  <a:pt x="774836" y="291965"/>
                  <a:pt x="774836" y="236075"/>
                </a:cubicBezTo>
                <a:cubicBezTo>
                  <a:pt x="774836" y="227183"/>
                  <a:pt x="772296" y="219562"/>
                  <a:pt x="767215" y="213211"/>
                </a:cubicBezTo>
                <a:close/>
              </a:path>
            </a:pathLst>
          </a:custGeom>
          <a:solidFill>
            <a:srgbClr val="00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그래픽 26" descr="고양이 단색으로 채워진">
            <a:extLst>
              <a:ext uri="{FF2B5EF4-FFF2-40B4-BE49-F238E27FC236}">
                <a16:creationId xmlns:a16="http://schemas.microsoft.com/office/drawing/2014/main" id="{805B2C2C-EF19-78F6-AD7D-1C9FD7D0064A}"/>
              </a:ext>
            </a:extLst>
          </p:cNvPr>
          <p:cNvSpPr/>
          <p:nvPr/>
        </p:nvSpPr>
        <p:spPr>
          <a:xfrm>
            <a:off x="5673780" y="4415319"/>
            <a:ext cx="774835" cy="1023612"/>
          </a:xfrm>
          <a:custGeom>
            <a:avLst/>
            <a:gdLst>
              <a:gd name="connsiteX0" fmla="*/ 767215 w 774835"/>
              <a:gd name="connsiteY0" fmla="*/ 213211 h 1023612"/>
              <a:gd name="connsiteX1" fmla="*/ 660516 w 774835"/>
              <a:gd name="connsiteY1" fmla="*/ 58243 h 1023612"/>
              <a:gd name="connsiteX2" fmla="*/ 660516 w 774835"/>
              <a:gd name="connsiteY2" fmla="*/ 12515 h 1023612"/>
              <a:gd name="connsiteX3" fmla="*/ 638922 w 774835"/>
              <a:gd name="connsiteY3" fmla="*/ 3624 h 1023612"/>
              <a:gd name="connsiteX4" fmla="*/ 463631 w 774835"/>
              <a:gd name="connsiteY4" fmla="*/ 167483 h 1023612"/>
              <a:gd name="connsiteX5" fmla="*/ 431876 w 774835"/>
              <a:gd name="connsiteY5" fmla="*/ 241156 h 1023612"/>
              <a:gd name="connsiteX6" fmla="*/ 431876 w 774835"/>
              <a:gd name="connsiteY6" fmla="*/ 248777 h 1023612"/>
              <a:gd name="connsiteX7" fmla="*/ 139725 w 774835"/>
              <a:gd name="connsiteY7" fmla="*/ 744164 h 1023612"/>
              <a:gd name="connsiteX8" fmla="*/ 148616 w 774835"/>
              <a:gd name="connsiteY8" fmla="*/ 862295 h 1023612"/>
              <a:gd name="connsiteX9" fmla="*/ 139725 w 774835"/>
              <a:gd name="connsiteY9" fmla="*/ 854673 h 1023612"/>
              <a:gd name="connsiteX10" fmla="*/ 76213 w 774835"/>
              <a:gd name="connsiteY10" fmla="*/ 629844 h 1023612"/>
              <a:gd name="connsiteX11" fmla="*/ 121941 w 774835"/>
              <a:gd name="connsiteY11" fmla="*/ 488849 h 1023612"/>
              <a:gd name="connsiteX12" fmla="*/ 128293 w 774835"/>
              <a:gd name="connsiteY12" fmla="*/ 260209 h 1023612"/>
              <a:gd name="connsiteX13" fmla="*/ 74943 w 774835"/>
              <a:gd name="connsiteY13" fmla="*/ 260209 h 1023612"/>
              <a:gd name="connsiteX14" fmla="*/ 74943 w 774835"/>
              <a:gd name="connsiteY14" fmla="*/ 313558 h 1023612"/>
              <a:gd name="connsiteX15" fmla="*/ 54620 w 774835"/>
              <a:gd name="connsiteY15" fmla="*/ 454553 h 1023612"/>
              <a:gd name="connsiteX16" fmla="*/ 0 w 774835"/>
              <a:gd name="connsiteY16" fmla="*/ 629844 h 1023612"/>
              <a:gd name="connsiteX17" fmla="*/ 88916 w 774835"/>
              <a:gd name="connsiteY17" fmla="*/ 911833 h 1023612"/>
              <a:gd name="connsiteX18" fmla="*/ 175291 w 774835"/>
              <a:gd name="connsiteY18" fmla="*/ 957561 h 1023612"/>
              <a:gd name="connsiteX19" fmla="*/ 241342 w 774835"/>
              <a:gd name="connsiteY19" fmla="*/ 1023613 h 1023612"/>
              <a:gd name="connsiteX20" fmla="*/ 393769 w 774835"/>
              <a:gd name="connsiteY20" fmla="*/ 1023613 h 1023612"/>
              <a:gd name="connsiteX21" fmla="*/ 431876 w 774835"/>
              <a:gd name="connsiteY21" fmla="*/ 985506 h 1023612"/>
              <a:gd name="connsiteX22" fmla="*/ 398850 w 774835"/>
              <a:gd name="connsiteY22" fmla="*/ 947400 h 1023612"/>
              <a:gd name="connsiteX23" fmla="*/ 355662 w 774835"/>
              <a:gd name="connsiteY23" fmla="*/ 947400 h 1023612"/>
              <a:gd name="connsiteX24" fmla="*/ 444578 w 774835"/>
              <a:gd name="connsiteY24" fmla="*/ 769568 h 1023612"/>
              <a:gd name="connsiteX25" fmla="*/ 372175 w 774835"/>
              <a:gd name="connsiteY25" fmla="*/ 620952 h 1023612"/>
              <a:gd name="connsiteX26" fmla="*/ 364554 w 774835"/>
              <a:gd name="connsiteY26" fmla="*/ 595548 h 1023612"/>
              <a:gd name="connsiteX27" fmla="*/ 389958 w 774835"/>
              <a:gd name="connsiteY27" fmla="*/ 587926 h 1023612"/>
              <a:gd name="connsiteX28" fmla="*/ 482685 w 774835"/>
              <a:gd name="connsiteY28" fmla="*/ 769568 h 1023612"/>
              <a:gd name="connsiteX29" fmla="*/ 457280 w 774835"/>
              <a:gd name="connsiteY29" fmla="*/ 890240 h 1023612"/>
              <a:gd name="connsiteX30" fmla="*/ 457280 w 774835"/>
              <a:gd name="connsiteY30" fmla="*/ 985506 h 1023612"/>
              <a:gd name="connsiteX31" fmla="*/ 495387 w 774835"/>
              <a:gd name="connsiteY31" fmla="*/ 1023613 h 1023612"/>
              <a:gd name="connsiteX32" fmla="*/ 533494 w 774835"/>
              <a:gd name="connsiteY32" fmla="*/ 985506 h 1023612"/>
              <a:gd name="connsiteX33" fmla="*/ 533494 w 774835"/>
              <a:gd name="connsiteY33" fmla="*/ 868646 h 1023612"/>
              <a:gd name="connsiteX34" fmla="*/ 558898 w 774835"/>
              <a:gd name="connsiteY34" fmla="*/ 834350 h 1023612"/>
              <a:gd name="connsiteX35" fmla="*/ 558898 w 774835"/>
              <a:gd name="connsiteY35" fmla="*/ 985506 h 1023612"/>
              <a:gd name="connsiteX36" fmla="*/ 597005 w 774835"/>
              <a:gd name="connsiteY36" fmla="*/ 1023613 h 1023612"/>
              <a:gd name="connsiteX37" fmla="*/ 635111 w 774835"/>
              <a:gd name="connsiteY37" fmla="*/ 985506 h 1023612"/>
              <a:gd name="connsiteX38" fmla="*/ 635111 w 774835"/>
              <a:gd name="connsiteY38" fmla="*/ 647627 h 1023612"/>
              <a:gd name="connsiteX39" fmla="*/ 647814 w 774835"/>
              <a:gd name="connsiteY39" fmla="*/ 553630 h 1023612"/>
              <a:gd name="connsiteX40" fmla="*/ 622409 w 774835"/>
              <a:gd name="connsiteY40" fmla="*/ 388501 h 1023612"/>
              <a:gd name="connsiteX41" fmla="*/ 673218 w 774835"/>
              <a:gd name="connsiteY41" fmla="*/ 337693 h 1023612"/>
              <a:gd name="connsiteX42" fmla="*/ 774836 w 774835"/>
              <a:gd name="connsiteY42" fmla="*/ 236075 h 1023612"/>
              <a:gd name="connsiteX43" fmla="*/ 767215 w 774835"/>
              <a:gd name="connsiteY43" fmla="*/ 213211 h 102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835" h="1023612">
                <a:moveTo>
                  <a:pt x="767215" y="213211"/>
                </a:moveTo>
                <a:lnTo>
                  <a:pt x="660516" y="58243"/>
                </a:lnTo>
                <a:lnTo>
                  <a:pt x="660516" y="12515"/>
                </a:lnTo>
                <a:cubicBezTo>
                  <a:pt x="660516" y="1083"/>
                  <a:pt x="646544" y="-3997"/>
                  <a:pt x="638922" y="3624"/>
                </a:cubicBezTo>
                <a:lnTo>
                  <a:pt x="463631" y="167483"/>
                </a:lnTo>
                <a:cubicBezTo>
                  <a:pt x="443308" y="186536"/>
                  <a:pt x="431876" y="213211"/>
                  <a:pt x="431876" y="241156"/>
                </a:cubicBezTo>
                <a:lnTo>
                  <a:pt x="431876" y="248777"/>
                </a:lnTo>
                <a:cubicBezTo>
                  <a:pt x="431876" y="356746"/>
                  <a:pt x="139725" y="401204"/>
                  <a:pt x="139725" y="744164"/>
                </a:cubicBezTo>
                <a:cubicBezTo>
                  <a:pt x="139725" y="789892"/>
                  <a:pt x="142265" y="829269"/>
                  <a:pt x="148616" y="862295"/>
                </a:cubicBezTo>
                <a:cubicBezTo>
                  <a:pt x="146076" y="859754"/>
                  <a:pt x="143535" y="857214"/>
                  <a:pt x="139725" y="854673"/>
                </a:cubicBezTo>
                <a:cubicBezTo>
                  <a:pt x="110509" y="826728"/>
                  <a:pt x="76213" y="764487"/>
                  <a:pt x="76213" y="629844"/>
                </a:cubicBezTo>
                <a:cubicBezTo>
                  <a:pt x="76213" y="582846"/>
                  <a:pt x="99077" y="534577"/>
                  <a:pt x="121941" y="488849"/>
                </a:cubicBezTo>
                <a:cubicBezTo>
                  <a:pt x="157508" y="415176"/>
                  <a:pt x="198155" y="331341"/>
                  <a:pt x="128293" y="260209"/>
                </a:cubicBezTo>
                <a:cubicBezTo>
                  <a:pt x="113050" y="244966"/>
                  <a:pt x="88916" y="244966"/>
                  <a:pt x="74943" y="260209"/>
                </a:cubicBezTo>
                <a:cubicBezTo>
                  <a:pt x="59700" y="275452"/>
                  <a:pt x="59700" y="299586"/>
                  <a:pt x="74943" y="313558"/>
                </a:cubicBezTo>
                <a:cubicBezTo>
                  <a:pt x="104158" y="342773"/>
                  <a:pt x="91456" y="377069"/>
                  <a:pt x="54620" y="454553"/>
                </a:cubicBezTo>
                <a:cubicBezTo>
                  <a:pt x="27945" y="506632"/>
                  <a:pt x="0" y="566333"/>
                  <a:pt x="0" y="629844"/>
                </a:cubicBezTo>
                <a:cubicBezTo>
                  <a:pt x="0" y="760677"/>
                  <a:pt x="30485" y="855944"/>
                  <a:pt x="88916" y="911833"/>
                </a:cubicBezTo>
                <a:cubicBezTo>
                  <a:pt x="119401" y="941048"/>
                  <a:pt x="152427" y="952480"/>
                  <a:pt x="175291" y="957561"/>
                </a:cubicBezTo>
                <a:cubicBezTo>
                  <a:pt x="199425" y="1008370"/>
                  <a:pt x="228640" y="1023613"/>
                  <a:pt x="241342" y="1023613"/>
                </a:cubicBezTo>
                <a:lnTo>
                  <a:pt x="393769" y="1023613"/>
                </a:lnTo>
                <a:cubicBezTo>
                  <a:pt x="415363" y="1023613"/>
                  <a:pt x="431876" y="1007100"/>
                  <a:pt x="431876" y="985506"/>
                </a:cubicBezTo>
                <a:cubicBezTo>
                  <a:pt x="431876" y="966453"/>
                  <a:pt x="417903" y="949940"/>
                  <a:pt x="398850" y="947400"/>
                </a:cubicBezTo>
                <a:lnTo>
                  <a:pt x="355662" y="947400"/>
                </a:lnTo>
                <a:cubicBezTo>
                  <a:pt x="403931" y="920725"/>
                  <a:pt x="444578" y="866105"/>
                  <a:pt x="444578" y="769568"/>
                </a:cubicBezTo>
                <a:cubicBezTo>
                  <a:pt x="444578" y="685734"/>
                  <a:pt x="428065" y="651438"/>
                  <a:pt x="372175" y="620952"/>
                </a:cubicBezTo>
                <a:cubicBezTo>
                  <a:pt x="363284" y="615871"/>
                  <a:pt x="359473" y="604439"/>
                  <a:pt x="364554" y="595548"/>
                </a:cubicBezTo>
                <a:cubicBezTo>
                  <a:pt x="369635" y="586656"/>
                  <a:pt x="381067" y="582846"/>
                  <a:pt x="389958" y="587926"/>
                </a:cubicBezTo>
                <a:cubicBezTo>
                  <a:pt x="467442" y="628574"/>
                  <a:pt x="482685" y="685734"/>
                  <a:pt x="482685" y="769568"/>
                </a:cubicBezTo>
                <a:cubicBezTo>
                  <a:pt x="482685" y="815296"/>
                  <a:pt x="473793" y="855944"/>
                  <a:pt x="457280" y="890240"/>
                </a:cubicBezTo>
                <a:lnTo>
                  <a:pt x="457280" y="985506"/>
                </a:lnTo>
                <a:cubicBezTo>
                  <a:pt x="457280" y="1007100"/>
                  <a:pt x="473793" y="1023613"/>
                  <a:pt x="495387" y="1023613"/>
                </a:cubicBezTo>
                <a:cubicBezTo>
                  <a:pt x="516981" y="1023613"/>
                  <a:pt x="533494" y="1007100"/>
                  <a:pt x="533494" y="985506"/>
                </a:cubicBezTo>
                <a:lnTo>
                  <a:pt x="533494" y="868646"/>
                </a:lnTo>
                <a:cubicBezTo>
                  <a:pt x="542385" y="858484"/>
                  <a:pt x="551277" y="847052"/>
                  <a:pt x="558898" y="834350"/>
                </a:cubicBezTo>
                <a:lnTo>
                  <a:pt x="558898" y="985506"/>
                </a:lnTo>
                <a:cubicBezTo>
                  <a:pt x="558898" y="1007100"/>
                  <a:pt x="575411" y="1023613"/>
                  <a:pt x="597005" y="1023613"/>
                </a:cubicBezTo>
                <a:cubicBezTo>
                  <a:pt x="618599" y="1023613"/>
                  <a:pt x="635111" y="1007100"/>
                  <a:pt x="635111" y="985506"/>
                </a:cubicBezTo>
                <a:lnTo>
                  <a:pt x="635111" y="647627"/>
                </a:lnTo>
                <a:cubicBezTo>
                  <a:pt x="644003" y="609520"/>
                  <a:pt x="647814" y="576494"/>
                  <a:pt x="647814" y="553630"/>
                </a:cubicBezTo>
                <a:cubicBezTo>
                  <a:pt x="647814" y="453283"/>
                  <a:pt x="622409" y="443121"/>
                  <a:pt x="622409" y="388501"/>
                </a:cubicBezTo>
                <a:cubicBezTo>
                  <a:pt x="622409" y="360557"/>
                  <a:pt x="645273" y="337693"/>
                  <a:pt x="673218" y="337693"/>
                </a:cubicBezTo>
                <a:cubicBezTo>
                  <a:pt x="729108" y="337693"/>
                  <a:pt x="774836" y="291965"/>
                  <a:pt x="774836" y="236075"/>
                </a:cubicBezTo>
                <a:cubicBezTo>
                  <a:pt x="774836" y="227183"/>
                  <a:pt x="772296" y="219562"/>
                  <a:pt x="767215" y="213211"/>
                </a:cubicBezTo>
                <a:close/>
              </a:path>
            </a:pathLst>
          </a:custGeom>
          <a:solidFill>
            <a:srgbClr val="000000"/>
          </a:solidFill>
          <a:ln w="12700" cap="flat">
            <a:noFill/>
            <a:prstDash val="solid"/>
            <a:miter/>
          </a:ln>
          <a:effectLst>
            <a:softEdge rad="31750"/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AD95EC0A-277A-702E-70C6-CDF8CDD80C08}"/>
              </a:ext>
            </a:extLst>
          </p:cNvPr>
          <p:cNvSpPr/>
          <p:nvPr/>
        </p:nvSpPr>
        <p:spPr>
          <a:xfrm>
            <a:off x="9257035" y="3942547"/>
            <a:ext cx="1118936" cy="1969157"/>
          </a:xfrm>
          <a:prstGeom prst="trapezoid">
            <a:avLst>
              <a:gd name="adj" fmla="val 373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359AEF-4555-9A6C-AB06-2E55C44DA6CF}"/>
              </a:ext>
            </a:extLst>
          </p:cNvPr>
          <p:cNvSpPr/>
          <p:nvPr/>
        </p:nvSpPr>
        <p:spPr>
          <a:xfrm>
            <a:off x="9791174" y="3942547"/>
            <a:ext cx="45719" cy="19691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그래픽 35" descr="전체 벽돌담 윤곽선">
            <a:extLst>
              <a:ext uri="{FF2B5EF4-FFF2-40B4-BE49-F238E27FC236}">
                <a16:creationId xmlns:a16="http://schemas.microsoft.com/office/drawing/2014/main" id="{B96E5E71-CFB8-052E-F5D2-4C71FB2A0C19}"/>
              </a:ext>
            </a:extLst>
          </p:cNvPr>
          <p:cNvSpPr/>
          <p:nvPr/>
        </p:nvSpPr>
        <p:spPr>
          <a:xfrm>
            <a:off x="8637709" y="2361945"/>
            <a:ext cx="841851" cy="631388"/>
          </a:xfrm>
          <a:custGeom>
            <a:avLst/>
            <a:gdLst>
              <a:gd name="connsiteX0" fmla="*/ 841852 w 841851"/>
              <a:gd name="connsiteY0" fmla="*/ 0 h 631388"/>
              <a:gd name="connsiteX1" fmla="*/ 0 w 841851"/>
              <a:gd name="connsiteY1" fmla="*/ 0 h 631388"/>
              <a:gd name="connsiteX2" fmla="*/ 0 w 841851"/>
              <a:gd name="connsiteY2" fmla="*/ 126278 h 631388"/>
              <a:gd name="connsiteX3" fmla="*/ 42093 w 841851"/>
              <a:gd name="connsiteY3" fmla="*/ 126278 h 631388"/>
              <a:gd name="connsiteX4" fmla="*/ 42093 w 841851"/>
              <a:gd name="connsiteY4" fmla="*/ 631389 h 631388"/>
              <a:gd name="connsiteX5" fmla="*/ 799759 w 841851"/>
              <a:gd name="connsiteY5" fmla="*/ 631389 h 631388"/>
              <a:gd name="connsiteX6" fmla="*/ 799759 w 841851"/>
              <a:gd name="connsiteY6" fmla="*/ 126278 h 631388"/>
              <a:gd name="connsiteX7" fmla="*/ 841852 w 841851"/>
              <a:gd name="connsiteY7" fmla="*/ 126278 h 631388"/>
              <a:gd name="connsiteX8" fmla="*/ 63139 w 841851"/>
              <a:gd name="connsiteY8" fmla="*/ 252556 h 631388"/>
              <a:gd name="connsiteX9" fmla="*/ 157847 w 841851"/>
              <a:gd name="connsiteY9" fmla="*/ 252556 h 631388"/>
              <a:gd name="connsiteX10" fmla="*/ 157847 w 841851"/>
              <a:gd name="connsiteY10" fmla="*/ 357787 h 631388"/>
              <a:gd name="connsiteX11" fmla="*/ 63139 w 841851"/>
              <a:gd name="connsiteY11" fmla="*/ 357787 h 631388"/>
              <a:gd name="connsiteX12" fmla="*/ 410403 w 841851"/>
              <a:gd name="connsiteY12" fmla="*/ 252556 h 631388"/>
              <a:gd name="connsiteX13" fmla="*/ 410403 w 841851"/>
              <a:gd name="connsiteY13" fmla="*/ 357787 h 631388"/>
              <a:gd name="connsiteX14" fmla="*/ 178893 w 841851"/>
              <a:gd name="connsiteY14" fmla="*/ 357787 h 631388"/>
              <a:gd name="connsiteX15" fmla="*/ 178893 w 841851"/>
              <a:gd name="connsiteY15" fmla="*/ 252556 h 631388"/>
              <a:gd name="connsiteX16" fmla="*/ 662958 w 841851"/>
              <a:gd name="connsiteY16" fmla="*/ 252556 h 631388"/>
              <a:gd name="connsiteX17" fmla="*/ 662958 w 841851"/>
              <a:gd name="connsiteY17" fmla="*/ 357787 h 631388"/>
              <a:gd name="connsiteX18" fmla="*/ 431449 w 841851"/>
              <a:gd name="connsiteY18" fmla="*/ 357787 h 631388"/>
              <a:gd name="connsiteX19" fmla="*/ 431449 w 841851"/>
              <a:gd name="connsiteY19" fmla="*/ 252556 h 631388"/>
              <a:gd name="connsiteX20" fmla="*/ 305171 w 841851"/>
              <a:gd name="connsiteY20" fmla="*/ 484065 h 631388"/>
              <a:gd name="connsiteX21" fmla="*/ 305171 w 841851"/>
              <a:gd name="connsiteY21" fmla="*/ 378833 h 631388"/>
              <a:gd name="connsiteX22" fmla="*/ 536680 w 841851"/>
              <a:gd name="connsiteY22" fmla="*/ 378833 h 631388"/>
              <a:gd name="connsiteX23" fmla="*/ 536680 w 841851"/>
              <a:gd name="connsiteY23" fmla="*/ 484065 h 631388"/>
              <a:gd name="connsiteX24" fmla="*/ 63139 w 841851"/>
              <a:gd name="connsiteY24" fmla="*/ 378833 h 631388"/>
              <a:gd name="connsiteX25" fmla="*/ 284125 w 841851"/>
              <a:gd name="connsiteY25" fmla="*/ 378833 h 631388"/>
              <a:gd name="connsiteX26" fmla="*/ 284125 w 841851"/>
              <a:gd name="connsiteY26" fmla="*/ 484065 h 631388"/>
              <a:gd name="connsiteX27" fmla="*/ 63139 w 841851"/>
              <a:gd name="connsiteY27" fmla="*/ 484065 h 631388"/>
              <a:gd name="connsiteX28" fmla="*/ 410403 w 841851"/>
              <a:gd name="connsiteY28" fmla="*/ 505111 h 631388"/>
              <a:gd name="connsiteX29" fmla="*/ 410403 w 841851"/>
              <a:gd name="connsiteY29" fmla="*/ 610342 h 631388"/>
              <a:gd name="connsiteX30" fmla="*/ 178893 w 841851"/>
              <a:gd name="connsiteY30" fmla="*/ 610342 h 631388"/>
              <a:gd name="connsiteX31" fmla="*/ 178893 w 841851"/>
              <a:gd name="connsiteY31" fmla="*/ 505111 h 631388"/>
              <a:gd name="connsiteX32" fmla="*/ 431449 w 841851"/>
              <a:gd name="connsiteY32" fmla="*/ 505111 h 631388"/>
              <a:gd name="connsiteX33" fmla="*/ 662958 w 841851"/>
              <a:gd name="connsiteY33" fmla="*/ 505111 h 631388"/>
              <a:gd name="connsiteX34" fmla="*/ 662958 w 841851"/>
              <a:gd name="connsiteY34" fmla="*/ 610342 h 631388"/>
              <a:gd name="connsiteX35" fmla="*/ 431449 w 841851"/>
              <a:gd name="connsiteY35" fmla="*/ 610342 h 631388"/>
              <a:gd name="connsiteX36" fmla="*/ 557727 w 841851"/>
              <a:gd name="connsiteY36" fmla="*/ 484065 h 631388"/>
              <a:gd name="connsiteX37" fmla="*/ 557727 w 841851"/>
              <a:gd name="connsiteY37" fmla="*/ 378833 h 631388"/>
              <a:gd name="connsiteX38" fmla="*/ 778713 w 841851"/>
              <a:gd name="connsiteY38" fmla="*/ 378833 h 631388"/>
              <a:gd name="connsiteX39" fmla="*/ 778713 w 841851"/>
              <a:gd name="connsiteY39" fmla="*/ 484065 h 631388"/>
              <a:gd name="connsiteX40" fmla="*/ 684005 w 841851"/>
              <a:gd name="connsiteY40" fmla="*/ 357787 h 631388"/>
              <a:gd name="connsiteX41" fmla="*/ 684005 w 841851"/>
              <a:gd name="connsiteY41" fmla="*/ 252556 h 631388"/>
              <a:gd name="connsiteX42" fmla="*/ 778713 w 841851"/>
              <a:gd name="connsiteY42" fmla="*/ 252556 h 631388"/>
              <a:gd name="connsiteX43" fmla="*/ 778713 w 841851"/>
              <a:gd name="connsiteY43" fmla="*/ 357787 h 631388"/>
              <a:gd name="connsiteX44" fmla="*/ 557727 w 841851"/>
              <a:gd name="connsiteY44" fmla="*/ 231509 h 631388"/>
              <a:gd name="connsiteX45" fmla="*/ 557727 w 841851"/>
              <a:gd name="connsiteY45" fmla="*/ 126278 h 631388"/>
              <a:gd name="connsiteX46" fmla="*/ 778713 w 841851"/>
              <a:gd name="connsiteY46" fmla="*/ 126278 h 631388"/>
              <a:gd name="connsiteX47" fmla="*/ 778713 w 841851"/>
              <a:gd name="connsiteY47" fmla="*/ 231509 h 631388"/>
              <a:gd name="connsiteX48" fmla="*/ 536680 w 841851"/>
              <a:gd name="connsiteY48" fmla="*/ 231509 h 631388"/>
              <a:gd name="connsiteX49" fmla="*/ 305171 w 841851"/>
              <a:gd name="connsiteY49" fmla="*/ 231509 h 631388"/>
              <a:gd name="connsiteX50" fmla="*/ 305171 w 841851"/>
              <a:gd name="connsiteY50" fmla="*/ 126278 h 631388"/>
              <a:gd name="connsiteX51" fmla="*/ 536680 w 841851"/>
              <a:gd name="connsiteY51" fmla="*/ 126278 h 631388"/>
              <a:gd name="connsiteX52" fmla="*/ 284125 w 841851"/>
              <a:gd name="connsiteY52" fmla="*/ 231509 h 631388"/>
              <a:gd name="connsiteX53" fmla="*/ 63139 w 841851"/>
              <a:gd name="connsiteY53" fmla="*/ 231509 h 631388"/>
              <a:gd name="connsiteX54" fmla="*/ 63139 w 841851"/>
              <a:gd name="connsiteY54" fmla="*/ 126278 h 631388"/>
              <a:gd name="connsiteX55" fmla="*/ 284125 w 841851"/>
              <a:gd name="connsiteY55" fmla="*/ 126278 h 631388"/>
              <a:gd name="connsiteX56" fmla="*/ 63139 w 841851"/>
              <a:gd name="connsiteY56" fmla="*/ 505111 h 631388"/>
              <a:gd name="connsiteX57" fmla="*/ 157847 w 841851"/>
              <a:gd name="connsiteY57" fmla="*/ 505111 h 631388"/>
              <a:gd name="connsiteX58" fmla="*/ 157847 w 841851"/>
              <a:gd name="connsiteY58" fmla="*/ 610342 h 631388"/>
              <a:gd name="connsiteX59" fmla="*/ 63139 w 841851"/>
              <a:gd name="connsiteY59" fmla="*/ 610342 h 631388"/>
              <a:gd name="connsiteX60" fmla="*/ 684005 w 841851"/>
              <a:gd name="connsiteY60" fmla="*/ 610342 h 631388"/>
              <a:gd name="connsiteX61" fmla="*/ 684005 w 841851"/>
              <a:gd name="connsiteY61" fmla="*/ 505111 h 631388"/>
              <a:gd name="connsiteX62" fmla="*/ 778713 w 841851"/>
              <a:gd name="connsiteY62" fmla="*/ 505111 h 631388"/>
              <a:gd name="connsiteX63" fmla="*/ 778713 w 841851"/>
              <a:gd name="connsiteY63" fmla="*/ 610342 h 631388"/>
              <a:gd name="connsiteX64" fmla="*/ 21046 w 841851"/>
              <a:gd name="connsiteY64" fmla="*/ 105231 h 631388"/>
              <a:gd name="connsiteX65" fmla="*/ 21046 w 841851"/>
              <a:gd name="connsiteY65" fmla="*/ 21046 h 631388"/>
              <a:gd name="connsiteX66" fmla="*/ 820805 w 841851"/>
              <a:gd name="connsiteY66" fmla="*/ 21046 h 631388"/>
              <a:gd name="connsiteX67" fmla="*/ 820805 w 841851"/>
              <a:gd name="connsiteY67" fmla="*/ 105231 h 63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41851" h="631388">
                <a:moveTo>
                  <a:pt x="841852" y="0"/>
                </a:moveTo>
                <a:lnTo>
                  <a:pt x="0" y="0"/>
                </a:lnTo>
                <a:lnTo>
                  <a:pt x="0" y="126278"/>
                </a:lnTo>
                <a:lnTo>
                  <a:pt x="42093" y="126278"/>
                </a:lnTo>
                <a:lnTo>
                  <a:pt x="42093" y="631389"/>
                </a:lnTo>
                <a:lnTo>
                  <a:pt x="799759" y="631389"/>
                </a:lnTo>
                <a:lnTo>
                  <a:pt x="799759" y="126278"/>
                </a:lnTo>
                <a:lnTo>
                  <a:pt x="841852" y="126278"/>
                </a:lnTo>
                <a:close/>
                <a:moveTo>
                  <a:pt x="63139" y="252556"/>
                </a:moveTo>
                <a:lnTo>
                  <a:pt x="157847" y="252556"/>
                </a:lnTo>
                <a:lnTo>
                  <a:pt x="157847" y="357787"/>
                </a:lnTo>
                <a:lnTo>
                  <a:pt x="63139" y="357787"/>
                </a:lnTo>
                <a:close/>
                <a:moveTo>
                  <a:pt x="410403" y="252556"/>
                </a:moveTo>
                <a:lnTo>
                  <a:pt x="410403" y="357787"/>
                </a:lnTo>
                <a:lnTo>
                  <a:pt x="178893" y="357787"/>
                </a:lnTo>
                <a:lnTo>
                  <a:pt x="178893" y="252556"/>
                </a:lnTo>
                <a:close/>
                <a:moveTo>
                  <a:pt x="662958" y="252556"/>
                </a:moveTo>
                <a:lnTo>
                  <a:pt x="662958" y="357787"/>
                </a:lnTo>
                <a:lnTo>
                  <a:pt x="431449" y="357787"/>
                </a:lnTo>
                <a:lnTo>
                  <a:pt x="431449" y="252556"/>
                </a:lnTo>
                <a:close/>
                <a:moveTo>
                  <a:pt x="305171" y="484065"/>
                </a:moveTo>
                <a:lnTo>
                  <a:pt x="305171" y="378833"/>
                </a:lnTo>
                <a:lnTo>
                  <a:pt x="536680" y="378833"/>
                </a:lnTo>
                <a:lnTo>
                  <a:pt x="536680" y="484065"/>
                </a:lnTo>
                <a:close/>
                <a:moveTo>
                  <a:pt x="63139" y="378833"/>
                </a:moveTo>
                <a:lnTo>
                  <a:pt x="284125" y="378833"/>
                </a:lnTo>
                <a:lnTo>
                  <a:pt x="284125" y="484065"/>
                </a:lnTo>
                <a:lnTo>
                  <a:pt x="63139" y="484065"/>
                </a:lnTo>
                <a:close/>
                <a:moveTo>
                  <a:pt x="410403" y="505111"/>
                </a:moveTo>
                <a:lnTo>
                  <a:pt x="410403" y="610342"/>
                </a:lnTo>
                <a:lnTo>
                  <a:pt x="178893" y="610342"/>
                </a:lnTo>
                <a:lnTo>
                  <a:pt x="178893" y="505111"/>
                </a:lnTo>
                <a:close/>
                <a:moveTo>
                  <a:pt x="431449" y="505111"/>
                </a:moveTo>
                <a:lnTo>
                  <a:pt x="662958" y="505111"/>
                </a:lnTo>
                <a:lnTo>
                  <a:pt x="662958" y="610342"/>
                </a:lnTo>
                <a:lnTo>
                  <a:pt x="431449" y="610342"/>
                </a:lnTo>
                <a:close/>
                <a:moveTo>
                  <a:pt x="557727" y="484065"/>
                </a:moveTo>
                <a:lnTo>
                  <a:pt x="557727" y="378833"/>
                </a:lnTo>
                <a:lnTo>
                  <a:pt x="778713" y="378833"/>
                </a:lnTo>
                <a:lnTo>
                  <a:pt x="778713" y="484065"/>
                </a:lnTo>
                <a:close/>
                <a:moveTo>
                  <a:pt x="684005" y="357787"/>
                </a:moveTo>
                <a:lnTo>
                  <a:pt x="684005" y="252556"/>
                </a:lnTo>
                <a:lnTo>
                  <a:pt x="778713" y="252556"/>
                </a:lnTo>
                <a:lnTo>
                  <a:pt x="778713" y="357787"/>
                </a:lnTo>
                <a:close/>
                <a:moveTo>
                  <a:pt x="557727" y="231509"/>
                </a:moveTo>
                <a:lnTo>
                  <a:pt x="557727" y="126278"/>
                </a:lnTo>
                <a:lnTo>
                  <a:pt x="778713" y="126278"/>
                </a:lnTo>
                <a:lnTo>
                  <a:pt x="778713" y="231509"/>
                </a:lnTo>
                <a:close/>
                <a:moveTo>
                  <a:pt x="536680" y="231509"/>
                </a:moveTo>
                <a:lnTo>
                  <a:pt x="305171" y="231509"/>
                </a:lnTo>
                <a:lnTo>
                  <a:pt x="305171" y="126278"/>
                </a:lnTo>
                <a:lnTo>
                  <a:pt x="536680" y="126278"/>
                </a:lnTo>
                <a:close/>
                <a:moveTo>
                  <a:pt x="284125" y="231509"/>
                </a:moveTo>
                <a:lnTo>
                  <a:pt x="63139" y="231509"/>
                </a:lnTo>
                <a:lnTo>
                  <a:pt x="63139" y="126278"/>
                </a:lnTo>
                <a:lnTo>
                  <a:pt x="284125" y="126278"/>
                </a:lnTo>
                <a:close/>
                <a:moveTo>
                  <a:pt x="63139" y="505111"/>
                </a:moveTo>
                <a:lnTo>
                  <a:pt x="157847" y="505111"/>
                </a:lnTo>
                <a:lnTo>
                  <a:pt x="157847" y="610342"/>
                </a:lnTo>
                <a:lnTo>
                  <a:pt x="63139" y="610342"/>
                </a:lnTo>
                <a:close/>
                <a:moveTo>
                  <a:pt x="684005" y="610342"/>
                </a:moveTo>
                <a:lnTo>
                  <a:pt x="684005" y="505111"/>
                </a:lnTo>
                <a:lnTo>
                  <a:pt x="778713" y="505111"/>
                </a:lnTo>
                <a:lnTo>
                  <a:pt x="778713" y="610342"/>
                </a:lnTo>
                <a:close/>
                <a:moveTo>
                  <a:pt x="21046" y="105231"/>
                </a:moveTo>
                <a:lnTo>
                  <a:pt x="21046" y="21046"/>
                </a:lnTo>
                <a:lnTo>
                  <a:pt x="820805" y="21046"/>
                </a:lnTo>
                <a:lnTo>
                  <a:pt x="820805" y="105231"/>
                </a:lnTo>
                <a:close/>
              </a:path>
            </a:pathLst>
          </a:custGeom>
          <a:solidFill>
            <a:srgbClr val="000000"/>
          </a:solidFill>
          <a:ln w="105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35" descr="전체 벽돌담 윤곽선">
            <a:extLst>
              <a:ext uri="{FF2B5EF4-FFF2-40B4-BE49-F238E27FC236}">
                <a16:creationId xmlns:a16="http://schemas.microsoft.com/office/drawing/2014/main" id="{8326DAEA-A134-24A8-2080-5D32DDA22D76}"/>
              </a:ext>
            </a:extLst>
          </p:cNvPr>
          <p:cNvSpPr/>
          <p:nvPr/>
        </p:nvSpPr>
        <p:spPr>
          <a:xfrm>
            <a:off x="8836109" y="2361945"/>
            <a:ext cx="841851" cy="631388"/>
          </a:xfrm>
          <a:custGeom>
            <a:avLst/>
            <a:gdLst>
              <a:gd name="connsiteX0" fmla="*/ 841852 w 841851"/>
              <a:gd name="connsiteY0" fmla="*/ 0 h 631388"/>
              <a:gd name="connsiteX1" fmla="*/ 0 w 841851"/>
              <a:gd name="connsiteY1" fmla="*/ 0 h 631388"/>
              <a:gd name="connsiteX2" fmla="*/ 0 w 841851"/>
              <a:gd name="connsiteY2" fmla="*/ 126278 h 631388"/>
              <a:gd name="connsiteX3" fmla="*/ 42093 w 841851"/>
              <a:gd name="connsiteY3" fmla="*/ 126278 h 631388"/>
              <a:gd name="connsiteX4" fmla="*/ 42093 w 841851"/>
              <a:gd name="connsiteY4" fmla="*/ 631389 h 631388"/>
              <a:gd name="connsiteX5" fmla="*/ 799759 w 841851"/>
              <a:gd name="connsiteY5" fmla="*/ 631389 h 631388"/>
              <a:gd name="connsiteX6" fmla="*/ 799759 w 841851"/>
              <a:gd name="connsiteY6" fmla="*/ 126278 h 631388"/>
              <a:gd name="connsiteX7" fmla="*/ 841852 w 841851"/>
              <a:gd name="connsiteY7" fmla="*/ 126278 h 631388"/>
              <a:gd name="connsiteX8" fmla="*/ 63139 w 841851"/>
              <a:gd name="connsiteY8" fmla="*/ 252556 h 631388"/>
              <a:gd name="connsiteX9" fmla="*/ 157847 w 841851"/>
              <a:gd name="connsiteY9" fmla="*/ 252556 h 631388"/>
              <a:gd name="connsiteX10" fmla="*/ 157847 w 841851"/>
              <a:gd name="connsiteY10" fmla="*/ 357787 h 631388"/>
              <a:gd name="connsiteX11" fmla="*/ 63139 w 841851"/>
              <a:gd name="connsiteY11" fmla="*/ 357787 h 631388"/>
              <a:gd name="connsiteX12" fmla="*/ 410403 w 841851"/>
              <a:gd name="connsiteY12" fmla="*/ 252556 h 631388"/>
              <a:gd name="connsiteX13" fmla="*/ 410403 w 841851"/>
              <a:gd name="connsiteY13" fmla="*/ 357787 h 631388"/>
              <a:gd name="connsiteX14" fmla="*/ 178893 w 841851"/>
              <a:gd name="connsiteY14" fmla="*/ 357787 h 631388"/>
              <a:gd name="connsiteX15" fmla="*/ 178893 w 841851"/>
              <a:gd name="connsiteY15" fmla="*/ 252556 h 631388"/>
              <a:gd name="connsiteX16" fmla="*/ 662958 w 841851"/>
              <a:gd name="connsiteY16" fmla="*/ 252556 h 631388"/>
              <a:gd name="connsiteX17" fmla="*/ 662958 w 841851"/>
              <a:gd name="connsiteY17" fmla="*/ 357787 h 631388"/>
              <a:gd name="connsiteX18" fmla="*/ 431449 w 841851"/>
              <a:gd name="connsiteY18" fmla="*/ 357787 h 631388"/>
              <a:gd name="connsiteX19" fmla="*/ 431449 w 841851"/>
              <a:gd name="connsiteY19" fmla="*/ 252556 h 631388"/>
              <a:gd name="connsiteX20" fmla="*/ 305171 w 841851"/>
              <a:gd name="connsiteY20" fmla="*/ 484065 h 631388"/>
              <a:gd name="connsiteX21" fmla="*/ 305171 w 841851"/>
              <a:gd name="connsiteY21" fmla="*/ 378833 h 631388"/>
              <a:gd name="connsiteX22" fmla="*/ 536680 w 841851"/>
              <a:gd name="connsiteY22" fmla="*/ 378833 h 631388"/>
              <a:gd name="connsiteX23" fmla="*/ 536680 w 841851"/>
              <a:gd name="connsiteY23" fmla="*/ 484065 h 631388"/>
              <a:gd name="connsiteX24" fmla="*/ 63139 w 841851"/>
              <a:gd name="connsiteY24" fmla="*/ 378833 h 631388"/>
              <a:gd name="connsiteX25" fmla="*/ 284125 w 841851"/>
              <a:gd name="connsiteY25" fmla="*/ 378833 h 631388"/>
              <a:gd name="connsiteX26" fmla="*/ 284125 w 841851"/>
              <a:gd name="connsiteY26" fmla="*/ 484065 h 631388"/>
              <a:gd name="connsiteX27" fmla="*/ 63139 w 841851"/>
              <a:gd name="connsiteY27" fmla="*/ 484065 h 631388"/>
              <a:gd name="connsiteX28" fmla="*/ 410403 w 841851"/>
              <a:gd name="connsiteY28" fmla="*/ 505111 h 631388"/>
              <a:gd name="connsiteX29" fmla="*/ 410403 w 841851"/>
              <a:gd name="connsiteY29" fmla="*/ 610342 h 631388"/>
              <a:gd name="connsiteX30" fmla="*/ 178893 w 841851"/>
              <a:gd name="connsiteY30" fmla="*/ 610342 h 631388"/>
              <a:gd name="connsiteX31" fmla="*/ 178893 w 841851"/>
              <a:gd name="connsiteY31" fmla="*/ 505111 h 631388"/>
              <a:gd name="connsiteX32" fmla="*/ 431449 w 841851"/>
              <a:gd name="connsiteY32" fmla="*/ 505111 h 631388"/>
              <a:gd name="connsiteX33" fmla="*/ 662958 w 841851"/>
              <a:gd name="connsiteY33" fmla="*/ 505111 h 631388"/>
              <a:gd name="connsiteX34" fmla="*/ 662958 w 841851"/>
              <a:gd name="connsiteY34" fmla="*/ 610342 h 631388"/>
              <a:gd name="connsiteX35" fmla="*/ 431449 w 841851"/>
              <a:gd name="connsiteY35" fmla="*/ 610342 h 631388"/>
              <a:gd name="connsiteX36" fmla="*/ 557727 w 841851"/>
              <a:gd name="connsiteY36" fmla="*/ 484065 h 631388"/>
              <a:gd name="connsiteX37" fmla="*/ 557727 w 841851"/>
              <a:gd name="connsiteY37" fmla="*/ 378833 h 631388"/>
              <a:gd name="connsiteX38" fmla="*/ 778713 w 841851"/>
              <a:gd name="connsiteY38" fmla="*/ 378833 h 631388"/>
              <a:gd name="connsiteX39" fmla="*/ 778713 w 841851"/>
              <a:gd name="connsiteY39" fmla="*/ 484065 h 631388"/>
              <a:gd name="connsiteX40" fmla="*/ 684005 w 841851"/>
              <a:gd name="connsiteY40" fmla="*/ 357787 h 631388"/>
              <a:gd name="connsiteX41" fmla="*/ 684005 w 841851"/>
              <a:gd name="connsiteY41" fmla="*/ 252556 h 631388"/>
              <a:gd name="connsiteX42" fmla="*/ 778713 w 841851"/>
              <a:gd name="connsiteY42" fmla="*/ 252556 h 631388"/>
              <a:gd name="connsiteX43" fmla="*/ 778713 w 841851"/>
              <a:gd name="connsiteY43" fmla="*/ 357787 h 631388"/>
              <a:gd name="connsiteX44" fmla="*/ 557727 w 841851"/>
              <a:gd name="connsiteY44" fmla="*/ 231509 h 631388"/>
              <a:gd name="connsiteX45" fmla="*/ 557727 w 841851"/>
              <a:gd name="connsiteY45" fmla="*/ 126278 h 631388"/>
              <a:gd name="connsiteX46" fmla="*/ 778713 w 841851"/>
              <a:gd name="connsiteY46" fmla="*/ 126278 h 631388"/>
              <a:gd name="connsiteX47" fmla="*/ 778713 w 841851"/>
              <a:gd name="connsiteY47" fmla="*/ 231509 h 631388"/>
              <a:gd name="connsiteX48" fmla="*/ 536680 w 841851"/>
              <a:gd name="connsiteY48" fmla="*/ 231509 h 631388"/>
              <a:gd name="connsiteX49" fmla="*/ 305171 w 841851"/>
              <a:gd name="connsiteY49" fmla="*/ 231509 h 631388"/>
              <a:gd name="connsiteX50" fmla="*/ 305171 w 841851"/>
              <a:gd name="connsiteY50" fmla="*/ 126278 h 631388"/>
              <a:gd name="connsiteX51" fmla="*/ 536680 w 841851"/>
              <a:gd name="connsiteY51" fmla="*/ 126278 h 631388"/>
              <a:gd name="connsiteX52" fmla="*/ 284125 w 841851"/>
              <a:gd name="connsiteY52" fmla="*/ 231509 h 631388"/>
              <a:gd name="connsiteX53" fmla="*/ 63139 w 841851"/>
              <a:gd name="connsiteY53" fmla="*/ 231509 h 631388"/>
              <a:gd name="connsiteX54" fmla="*/ 63139 w 841851"/>
              <a:gd name="connsiteY54" fmla="*/ 126278 h 631388"/>
              <a:gd name="connsiteX55" fmla="*/ 284125 w 841851"/>
              <a:gd name="connsiteY55" fmla="*/ 126278 h 631388"/>
              <a:gd name="connsiteX56" fmla="*/ 63139 w 841851"/>
              <a:gd name="connsiteY56" fmla="*/ 505111 h 631388"/>
              <a:gd name="connsiteX57" fmla="*/ 157847 w 841851"/>
              <a:gd name="connsiteY57" fmla="*/ 505111 h 631388"/>
              <a:gd name="connsiteX58" fmla="*/ 157847 w 841851"/>
              <a:gd name="connsiteY58" fmla="*/ 610342 h 631388"/>
              <a:gd name="connsiteX59" fmla="*/ 63139 w 841851"/>
              <a:gd name="connsiteY59" fmla="*/ 610342 h 631388"/>
              <a:gd name="connsiteX60" fmla="*/ 684005 w 841851"/>
              <a:gd name="connsiteY60" fmla="*/ 610342 h 631388"/>
              <a:gd name="connsiteX61" fmla="*/ 684005 w 841851"/>
              <a:gd name="connsiteY61" fmla="*/ 505111 h 631388"/>
              <a:gd name="connsiteX62" fmla="*/ 778713 w 841851"/>
              <a:gd name="connsiteY62" fmla="*/ 505111 h 631388"/>
              <a:gd name="connsiteX63" fmla="*/ 778713 w 841851"/>
              <a:gd name="connsiteY63" fmla="*/ 610342 h 631388"/>
              <a:gd name="connsiteX64" fmla="*/ 21046 w 841851"/>
              <a:gd name="connsiteY64" fmla="*/ 105231 h 631388"/>
              <a:gd name="connsiteX65" fmla="*/ 21046 w 841851"/>
              <a:gd name="connsiteY65" fmla="*/ 21046 h 631388"/>
              <a:gd name="connsiteX66" fmla="*/ 820805 w 841851"/>
              <a:gd name="connsiteY66" fmla="*/ 21046 h 631388"/>
              <a:gd name="connsiteX67" fmla="*/ 820805 w 841851"/>
              <a:gd name="connsiteY67" fmla="*/ 105231 h 63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41851" h="631388">
                <a:moveTo>
                  <a:pt x="841852" y="0"/>
                </a:moveTo>
                <a:lnTo>
                  <a:pt x="0" y="0"/>
                </a:lnTo>
                <a:lnTo>
                  <a:pt x="0" y="126278"/>
                </a:lnTo>
                <a:lnTo>
                  <a:pt x="42093" y="126278"/>
                </a:lnTo>
                <a:lnTo>
                  <a:pt x="42093" y="631389"/>
                </a:lnTo>
                <a:lnTo>
                  <a:pt x="799759" y="631389"/>
                </a:lnTo>
                <a:lnTo>
                  <a:pt x="799759" y="126278"/>
                </a:lnTo>
                <a:lnTo>
                  <a:pt x="841852" y="126278"/>
                </a:lnTo>
                <a:close/>
                <a:moveTo>
                  <a:pt x="63139" y="252556"/>
                </a:moveTo>
                <a:lnTo>
                  <a:pt x="157847" y="252556"/>
                </a:lnTo>
                <a:lnTo>
                  <a:pt x="157847" y="357787"/>
                </a:lnTo>
                <a:lnTo>
                  <a:pt x="63139" y="357787"/>
                </a:lnTo>
                <a:close/>
                <a:moveTo>
                  <a:pt x="410403" y="252556"/>
                </a:moveTo>
                <a:lnTo>
                  <a:pt x="410403" y="357787"/>
                </a:lnTo>
                <a:lnTo>
                  <a:pt x="178893" y="357787"/>
                </a:lnTo>
                <a:lnTo>
                  <a:pt x="178893" y="252556"/>
                </a:lnTo>
                <a:close/>
                <a:moveTo>
                  <a:pt x="662958" y="252556"/>
                </a:moveTo>
                <a:lnTo>
                  <a:pt x="662958" y="357787"/>
                </a:lnTo>
                <a:lnTo>
                  <a:pt x="431449" y="357787"/>
                </a:lnTo>
                <a:lnTo>
                  <a:pt x="431449" y="252556"/>
                </a:lnTo>
                <a:close/>
                <a:moveTo>
                  <a:pt x="305171" y="484065"/>
                </a:moveTo>
                <a:lnTo>
                  <a:pt x="305171" y="378833"/>
                </a:lnTo>
                <a:lnTo>
                  <a:pt x="536680" y="378833"/>
                </a:lnTo>
                <a:lnTo>
                  <a:pt x="536680" y="484065"/>
                </a:lnTo>
                <a:close/>
                <a:moveTo>
                  <a:pt x="63139" y="378833"/>
                </a:moveTo>
                <a:lnTo>
                  <a:pt x="284125" y="378833"/>
                </a:lnTo>
                <a:lnTo>
                  <a:pt x="284125" y="484065"/>
                </a:lnTo>
                <a:lnTo>
                  <a:pt x="63139" y="484065"/>
                </a:lnTo>
                <a:close/>
                <a:moveTo>
                  <a:pt x="410403" y="505111"/>
                </a:moveTo>
                <a:lnTo>
                  <a:pt x="410403" y="610342"/>
                </a:lnTo>
                <a:lnTo>
                  <a:pt x="178893" y="610342"/>
                </a:lnTo>
                <a:lnTo>
                  <a:pt x="178893" y="505111"/>
                </a:lnTo>
                <a:close/>
                <a:moveTo>
                  <a:pt x="431449" y="505111"/>
                </a:moveTo>
                <a:lnTo>
                  <a:pt x="662958" y="505111"/>
                </a:lnTo>
                <a:lnTo>
                  <a:pt x="662958" y="610342"/>
                </a:lnTo>
                <a:lnTo>
                  <a:pt x="431449" y="610342"/>
                </a:lnTo>
                <a:close/>
                <a:moveTo>
                  <a:pt x="557727" y="484065"/>
                </a:moveTo>
                <a:lnTo>
                  <a:pt x="557727" y="378833"/>
                </a:lnTo>
                <a:lnTo>
                  <a:pt x="778713" y="378833"/>
                </a:lnTo>
                <a:lnTo>
                  <a:pt x="778713" y="484065"/>
                </a:lnTo>
                <a:close/>
                <a:moveTo>
                  <a:pt x="684005" y="357787"/>
                </a:moveTo>
                <a:lnTo>
                  <a:pt x="684005" y="252556"/>
                </a:lnTo>
                <a:lnTo>
                  <a:pt x="778713" y="252556"/>
                </a:lnTo>
                <a:lnTo>
                  <a:pt x="778713" y="357787"/>
                </a:lnTo>
                <a:close/>
                <a:moveTo>
                  <a:pt x="557727" y="231509"/>
                </a:moveTo>
                <a:lnTo>
                  <a:pt x="557727" y="126278"/>
                </a:lnTo>
                <a:lnTo>
                  <a:pt x="778713" y="126278"/>
                </a:lnTo>
                <a:lnTo>
                  <a:pt x="778713" y="231509"/>
                </a:lnTo>
                <a:close/>
                <a:moveTo>
                  <a:pt x="536680" y="231509"/>
                </a:moveTo>
                <a:lnTo>
                  <a:pt x="305171" y="231509"/>
                </a:lnTo>
                <a:lnTo>
                  <a:pt x="305171" y="126278"/>
                </a:lnTo>
                <a:lnTo>
                  <a:pt x="536680" y="126278"/>
                </a:lnTo>
                <a:close/>
                <a:moveTo>
                  <a:pt x="284125" y="231509"/>
                </a:moveTo>
                <a:lnTo>
                  <a:pt x="63139" y="231509"/>
                </a:lnTo>
                <a:lnTo>
                  <a:pt x="63139" y="126278"/>
                </a:lnTo>
                <a:lnTo>
                  <a:pt x="284125" y="126278"/>
                </a:lnTo>
                <a:close/>
                <a:moveTo>
                  <a:pt x="63139" y="505111"/>
                </a:moveTo>
                <a:lnTo>
                  <a:pt x="157847" y="505111"/>
                </a:lnTo>
                <a:lnTo>
                  <a:pt x="157847" y="610342"/>
                </a:lnTo>
                <a:lnTo>
                  <a:pt x="63139" y="610342"/>
                </a:lnTo>
                <a:close/>
                <a:moveTo>
                  <a:pt x="684005" y="610342"/>
                </a:moveTo>
                <a:lnTo>
                  <a:pt x="684005" y="505111"/>
                </a:lnTo>
                <a:lnTo>
                  <a:pt x="778713" y="505111"/>
                </a:lnTo>
                <a:lnTo>
                  <a:pt x="778713" y="610342"/>
                </a:lnTo>
                <a:close/>
                <a:moveTo>
                  <a:pt x="21046" y="105231"/>
                </a:moveTo>
                <a:lnTo>
                  <a:pt x="21046" y="21046"/>
                </a:lnTo>
                <a:lnTo>
                  <a:pt x="820805" y="21046"/>
                </a:lnTo>
                <a:lnTo>
                  <a:pt x="820805" y="105231"/>
                </a:lnTo>
                <a:close/>
              </a:path>
            </a:pathLst>
          </a:custGeom>
          <a:solidFill>
            <a:srgbClr val="000000"/>
          </a:solidFill>
          <a:ln w="105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그래픽 35" descr="전체 벽돌담 윤곽선">
            <a:extLst>
              <a:ext uri="{FF2B5EF4-FFF2-40B4-BE49-F238E27FC236}">
                <a16:creationId xmlns:a16="http://schemas.microsoft.com/office/drawing/2014/main" id="{7FEF3559-D265-14D2-6FEE-738FD4496161}"/>
              </a:ext>
            </a:extLst>
          </p:cNvPr>
          <p:cNvSpPr/>
          <p:nvPr/>
        </p:nvSpPr>
        <p:spPr>
          <a:xfrm>
            <a:off x="10153445" y="1581449"/>
            <a:ext cx="650913" cy="373684"/>
          </a:xfrm>
          <a:custGeom>
            <a:avLst/>
            <a:gdLst>
              <a:gd name="connsiteX0" fmla="*/ 841852 w 841851"/>
              <a:gd name="connsiteY0" fmla="*/ 0 h 631388"/>
              <a:gd name="connsiteX1" fmla="*/ 0 w 841851"/>
              <a:gd name="connsiteY1" fmla="*/ 0 h 631388"/>
              <a:gd name="connsiteX2" fmla="*/ 0 w 841851"/>
              <a:gd name="connsiteY2" fmla="*/ 126278 h 631388"/>
              <a:gd name="connsiteX3" fmla="*/ 42093 w 841851"/>
              <a:gd name="connsiteY3" fmla="*/ 126278 h 631388"/>
              <a:gd name="connsiteX4" fmla="*/ 42093 w 841851"/>
              <a:gd name="connsiteY4" fmla="*/ 631389 h 631388"/>
              <a:gd name="connsiteX5" fmla="*/ 799759 w 841851"/>
              <a:gd name="connsiteY5" fmla="*/ 631389 h 631388"/>
              <a:gd name="connsiteX6" fmla="*/ 799759 w 841851"/>
              <a:gd name="connsiteY6" fmla="*/ 126278 h 631388"/>
              <a:gd name="connsiteX7" fmla="*/ 841852 w 841851"/>
              <a:gd name="connsiteY7" fmla="*/ 126278 h 631388"/>
              <a:gd name="connsiteX8" fmla="*/ 63139 w 841851"/>
              <a:gd name="connsiteY8" fmla="*/ 252556 h 631388"/>
              <a:gd name="connsiteX9" fmla="*/ 157847 w 841851"/>
              <a:gd name="connsiteY9" fmla="*/ 252556 h 631388"/>
              <a:gd name="connsiteX10" fmla="*/ 157847 w 841851"/>
              <a:gd name="connsiteY10" fmla="*/ 357787 h 631388"/>
              <a:gd name="connsiteX11" fmla="*/ 63139 w 841851"/>
              <a:gd name="connsiteY11" fmla="*/ 357787 h 631388"/>
              <a:gd name="connsiteX12" fmla="*/ 410403 w 841851"/>
              <a:gd name="connsiteY12" fmla="*/ 252556 h 631388"/>
              <a:gd name="connsiteX13" fmla="*/ 410403 w 841851"/>
              <a:gd name="connsiteY13" fmla="*/ 357787 h 631388"/>
              <a:gd name="connsiteX14" fmla="*/ 178893 w 841851"/>
              <a:gd name="connsiteY14" fmla="*/ 357787 h 631388"/>
              <a:gd name="connsiteX15" fmla="*/ 178893 w 841851"/>
              <a:gd name="connsiteY15" fmla="*/ 252556 h 631388"/>
              <a:gd name="connsiteX16" fmla="*/ 662958 w 841851"/>
              <a:gd name="connsiteY16" fmla="*/ 252556 h 631388"/>
              <a:gd name="connsiteX17" fmla="*/ 662958 w 841851"/>
              <a:gd name="connsiteY17" fmla="*/ 357787 h 631388"/>
              <a:gd name="connsiteX18" fmla="*/ 431449 w 841851"/>
              <a:gd name="connsiteY18" fmla="*/ 357787 h 631388"/>
              <a:gd name="connsiteX19" fmla="*/ 431449 w 841851"/>
              <a:gd name="connsiteY19" fmla="*/ 252556 h 631388"/>
              <a:gd name="connsiteX20" fmla="*/ 305171 w 841851"/>
              <a:gd name="connsiteY20" fmla="*/ 484065 h 631388"/>
              <a:gd name="connsiteX21" fmla="*/ 305171 w 841851"/>
              <a:gd name="connsiteY21" fmla="*/ 378833 h 631388"/>
              <a:gd name="connsiteX22" fmla="*/ 536680 w 841851"/>
              <a:gd name="connsiteY22" fmla="*/ 378833 h 631388"/>
              <a:gd name="connsiteX23" fmla="*/ 536680 w 841851"/>
              <a:gd name="connsiteY23" fmla="*/ 484065 h 631388"/>
              <a:gd name="connsiteX24" fmla="*/ 63139 w 841851"/>
              <a:gd name="connsiteY24" fmla="*/ 378833 h 631388"/>
              <a:gd name="connsiteX25" fmla="*/ 284125 w 841851"/>
              <a:gd name="connsiteY25" fmla="*/ 378833 h 631388"/>
              <a:gd name="connsiteX26" fmla="*/ 284125 w 841851"/>
              <a:gd name="connsiteY26" fmla="*/ 484065 h 631388"/>
              <a:gd name="connsiteX27" fmla="*/ 63139 w 841851"/>
              <a:gd name="connsiteY27" fmla="*/ 484065 h 631388"/>
              <a:gd name="connsiteX28" fmla="*/ 410403 w 841851"/>
              <a:gd name="connsiteY28" fmla="*/ 505111 h 631388"/>
              <a:gd name="connsiteX29" fmla="*/ 410403 w 841851"/>
              <a:gd name="connsiteY29" fmla="*/ 610342 h 631388"/>
              <a:gd name="connsiteX30" fmla="*/ 178893 w 841851"/>
              <a:gd name="connsiteY30" fmla="*/ 610342 h 631388"/>
              <a:gd name="connsiteX31" fmla="*/ 178893 w 841851"/>
              <a:gd name="connsiteY31" fmla="*/ 505111 h 631388"/>
              <a:gd name="connsiteX32" fmla="*/ 431449 w 841851"/>
              <a:gd name="connsiteY32" fmla="*/ 505111 h 631388"/>
              <a:gd name="connsiteX33" fmla="*/ 662958 w 841851"/>
              <a:gd name="connsiteY33" fmla="*/ 505111 h 631388"/>
              <a:gd name="connsiteX34" fmla="*/ 662958 w 841851"/>
              <a:gd name="connsiteY34" fmla="*/ 610342 h 631388"/>
              <a:gd name="connsiteX35" fmla="*/ 431449 w 841851"/>
              <a:gd name="connsiteY35" fmla="*/ 610342 h 631388"/>
              <a:gd name="connsiteX36" fmla="*/ 557727 w 841851"/>
              <a:gd name="connsiteY36" fmla="*/ 484065 h 631388"/>
              <a:gd name="connsiteX37" fmla="*/ 557727 w 841851"/>
              <a:gd name="connsiteY37" fmla="*/ 378833 h 631388"/>
              <a:gd name="connsiteX38" fmla="*/ 778713 w 841851"/>
              <a:gd name="connsiteY38" fmla="*/ 378833 h 631388"/>
              <a:gd name="connsiteX39" fmla="*/ 778713 w 841851"/>
              <a:gd name="connsiteY39" fmla="*/ 484065 h 631388"/>
              <a:gd name="connsiteX40" fmla="*/ 684005 w 841851"/>
              <a:gd name="connsiteY40" fmla="*/ 357787 h 631388"/>
              <a:gd name="connsiteX41" fmla="*/ 684005 w 841851"/>
              <a:gd name="connsiteY41" fmla="*/ 252556 h 631388"/>
              <a:gd name="connsiteX42" fmla="*/ 778713 w 841851"/>
              <a:gd name="connsiteY42" fmla="*/ 252556 h 631388"/>
              <a:gd name="connsiteX43" fmla="*/ 778713 w 841851"/>
              <a:gd name="connsiteY43" fmla="*/ 357787 h 631388"/>
              <a:gd name="connsiteX44" fmla="*/ 557727 w 841851"/>
              <a:gd name="connsiteY44" fmla="*/ 231509 h 631388"/>
              <a:gd name="connsiteX45" fmla="*/ 557727 w 841851"/>
              <a:gd name="connsiteY45" fmla="*/ 126278 h 631388"/>
              <a:gd name="connsiteX46" fmla="*/ 778713 w 841851"/>
              <a:gd name="connsiteY46" fmla="*/ 126278 h 631388"/>
              <a:gd name="connsiteX47" fmla="*/ 778713 w 841851"/>
              <a:gd name="connsiteY47" fmla="*/ 231509 h 631388"/>
              <a:gd name="connsiteX48" fmla="*/ 536680 w 841851"/>
              <a:gd name="connsiteY48" fmla="*/ 231509 h 631388"/>
              <a:gd name="connsiteX49" fmla="*/ 305171 w 841851"/>
              <a:gd name="connsiteY49" fmla="*/ 231509 h 631388"/>
              <a:gd name="connsiteX50" fmla="*/ 305171 w 841851"/>
              <a:gd name="connsiteY50" fmla="*/ 126278 h 631388"/>
              <a:gd name="connsiteX51" fmla="*/ 536680 w 841851"/>
              <a:gd name="connsiteY51" fmla="*/ 126278 h 631388"/>
              <a:gd name="connsiteX52" fmla="*/ 284125 w 841851"/>
              <a:gd name="connsiteY52" fmla="*/ 231509 h 631388"/>
              <a:gd name="connsiteX53" fmla="*/ 63139 w 841851"/>
              <a:gd name="connsiteY53" fmla="*/ 231509 h 631388"/>
              <a:gd name="connsiteX54" fmla="*/ 63139 w 841851"/>
              <a:gd name="connsiteY54" fmla="*/ 126278 h 631388"/>
              <a:gd name="connsiteX55" fmla="*/ 284125 w 841851"/>
              <a:gd name="connsiteY55" fmla="*/ 126278 h 631388"/>
              <a:gd name="connsiteX56" fmla="*/ 63139 w 841851"/>
              <a:gd name="connsiteY56" fmla="*/ 505111 h 631388"/>
              <a:gd name="connsiteX57" fmla="*/ 157847 w 841851"/>
              <a:gd name="connsiteY57" fmla="*/ 505111 h 631388"/>
              <a:gd name="connsiteX58" fmla="*/ 157847 w 841851"/>
              <a:gd name="connsiteY58" fmla="*/ 610342 h 631388"/>
              <a:gd name="connsiteX59" fmla="*/ 63139 w 841851"/>
              <a:gd name="connsiteY59" fmla="*/ 610342 h 631388"/>
              <a:gd name="connsiteX60" fmla="*/ 684005 w 841851"/>
              <a:gd name="connsiteY60" fmla="*/ 610342 h 631388"/>
              <a:gd name="connsiteX61" fmla="*/ 684005 w 841851"/>
              <a:gd name="connsiteY61" fmla="*/ 505111 h 631388"/>
              <a:gd name="connsiteX62" fmla="*/ 778713 w 841851"/>
              <a:gd name="connsiteY62" fmla="*/ 505111 h 631388"/>
              <a:gd name="connsiteX63" fmla="*/ 778713 w 841851"/>
              <a:gd name="connsiteY63" fmla="*/ 610342 h 631388"/>
              <a:gd name="connsiteX64" fmla="*/ 21046 w 841851"/>
              <a:gd name="connsiteY64" fmla="*/ 105231 h 631388"/>
              <a:gd name="connsiteX65" fmla="*/ 21046 w 841851"/>
              <a:gd name="connsiteY65" fmla="*/ 21046 h 631388"/>
              <a:gd name="connsiteX66" fmla="*/ 820805 w 841851"/>
              <a:gd name="connsiteY66" fmla="*/ 21046 h 631388"/>
              <a:gd name="connsiteX67" fmla="*/ 820805 w 841851"/>
              <a:gd name="connsiteY67" fmla="*/ 105231 h 63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41851" h="631388">
                <a:moveTo>
                  <a:pt x="841852" y="0"/>
                </a:moveTo>
                <a:lnTo>
                  <a:pt x="0" y="0"/>
                </a:lnTo>
                <a:lnTo>
                  <a:pt x="0" y="126278"/>
                </a:lnTo>
                <a:lnTo>
                  <a:pt x="42093" y="126278"/>
                </a:lnTo>
                <a:lnTo>
                  <a:pt x="42093" y="631389"/>
                </a:lnTo>
                <a:lnTo>
                  <a:pt x="799759" y="631389"/>
                </a:lnTo>
                <a:lnTo>
                  <a:pt x="799759" y="126278"/>
                </a:lnTo>
                <a:lnTo>
                  <a:pt x="841852" y="126278"/>
                </a:lnTo>
                <a:close/>
                <a:moveTo>
                  <a:pt x="63139" y="252556"/>
                </a:moveTo>
                <a:lnTo>
                  <a:pt x="157847" y="252556"/>
                </a:lnTo>
                <a:lnTo>
                  <a:pt x="157847" y="357787"/>
                </a:lnTo>
                <a:lnTo>
                  <a:pt x="63139" y="357787"/>
                </a:lnTo>
                <a:close/>
                <a:moveTo>
                  <a:pt x="410403" y="252556"/>
                </a:moveTo>
                <a:lnTo>
                  <a:pt x="410403" y="357787"/>
                </a:lnTo>
                <a:lnTo>
                  <a:pt x="178893" y="357787"/>
                </a:lnTo>
                <a:lnTo>
                  <a:pt x="178893" y="252556"/>
                </a:lnTo>
                <a:close/>
                <a:moveTo>
                  <a:pt x="662958" y="252556"/>
                </a:moveTo>
                <a:lnTo>
                  <a:pt x="662958" y="357787"/>
                </a:lnTo>
                <a:lnTo>
                  <a:pt x="431449" y="357787"/>
                </a:lnTo>
                <a:lnTo>
                  <a:pt x="431449" y="252556"/>
                </a:lnTo>
                <a:close/>
                <a:moveTo>
                  <a:pt x="305171" y="484065"/>
                </a:moveTo>
                <a:lnTo>
                  <a:pt x="305171" y="378833"/>
                </a:lnTo>
                <a:lnTo>
                  <a:pt x="536680" y="378833"/>
                </a:lnTo>
                <a:lnTo>
                  <a:pt x="536680" y="484065"/>
                </a:lnTo>
                <a:close/>
                <a:moveTo>
                  <a:pt x="63139" y="378833"/>
                </a:moveTo>
                <a:lnTo>
                  <a:pt x="284125" y="378833"/>
                </a:lnTo>
                <a:lnTo>
                  <a:pt x="284125" y="484065"/>
                </a:lnTo>
                <a:lnTo>
                  <a:pt x="63139" y="484065"/>
                </a:lnTo>
                <a:close/>
                <a:moveTo>
                  <a:pt x="410403" y="505111"/>
                </a:moveTo>
                <a:lnTo>
                  <a:pt x="410403" y="610342"/>
                </a:lnTo>
                <a:lnTo>
                  <a:pt x="178893" y="610342"/>
                </a:lnTo>
                <a:lnTo>
                  <a:pt x="178893" y="505111"/>
                </a:lnTo>
                <a:close/>
                <a:moveTo>
                  <a:pt x="431449" y="505111"/>
                </a:moveTo>
                <a:lnTo>
                  <a:pt x="662958" y="505111"/>
                </a:lnTo>
                <a:lnTo>
                  <a:pt x="662958" y="610342"/>
                </a:lnTo>
                <a:lnTo>
                  <a:pt x="431449" y="610342"/>
                </a:lnTo>
                <a:close/>
                <a:moveTo>
                  <a:pt x="557727" y="484065"/>
                </a:moveTo>
                <a:lnTo>
                  <a:pt x="557727" y="378833"/>
                </a:lnTo>
                <a:lnTo>
                  <a:pt x="778713" y="378833"/>
                </a:lnTo>
                <a:lnTo>
                  <a:pt x="778713" y="484065"/>
                </a:lnTo>
                <a:close/>
                <a:moveTo>
                  <a:pt x="684005" y="357787"/>
                </a:moveTo>
                <a:lnTo>
                  <a:pt x="684005" y="252556"/>
                </a:lnTo>
                <a:lnTo>
                  <a:pt x="778713" y="252556"/>
                </a:lnTo>
                <a:lnTo>
                  <a:pt x="778713" y="357787"/>
                </a:lnTo>
                <a:close/>
                <a:moveTo>
                  <a:pt x="557727" y="231509"/>
                </a:moveTo>
                <a:lnTo>
                  <a:pt x="557727" y="126278"/>
                </a:lnTo>
                <a:lnTo>
                  <a:pt x="778713" y="126278"/>
                </a:lnTo>
                <a:lnTo>
                  <a:pt x="778713" y="231509"/>
                </a:lnTo>
                <a:close/>
                <a:moveTo>
                  <a:pt x="536680" y="231509"/>
                </a:moveTo>
                <a:lnTo>
                  <a:pt x="305171" y="231509"/>
                </a:lnTo>
                <a:lnTo>
                  <a:pt x="305171" y="126278"/>
                </a:lnTo>
                <a:lnTo>
                  <a:pt x="536680" y="126278"/>
                </a:lnTo>
                <a:close/>
                <a:moveTo>
                  <a:pt x="284125" y="231509"/>
                </a:moveTo>
                <a:lnTo>
                  <a:pt x="63139" y="231509"/>
                </a:lnTo>
                <a:lnTo>
                  <a:pt x="63139" y="126278"/>
                </a:lnTo>
                <a:lnTo>
                  <a:pt x="284125" y="126278"/>
                </a:lnTo>
                <a:close/>
                <a:moveTo>
                  <a:pt x="63139" y="505111"/>
                </a:moveTo>
                <a:lnTo>
                  <a:pt x="157847" y="505111"/>
                </a:lnTo>
                <a:lnTo>
                  <a:pt x="157847" y="610342"/>
                </a:lnTo>
                <a:lnTo>
                  <a:pt x="63139" y="610342"/>
                </a:lnTo>
                <a:close/>
                <a:moveTo>
                  <a:pt x="684005" y="610342"/>
                </a:moveTo>
                <a:lnTo>
                  <a:pt x="684005" y="505111"/>
                </a:lnTo>
                <a:lnTo>
                  <a:pt x="778713" y="505111"/>
                </a:lnTo>
                <a:lnTo>
                  <a:pt x="778713" y="610342"/>
                </a:lnTo>
                <a:close/>
                <a:moveTo>
                  <a:pt x="21046" y="105231"/>
                </a:moveTo>
                <a:lnTo>
                  <a:pt x="21046" y="21046"/>
                </a:lnTo>
                <a:lnTo>
                  <a:pt x="820805" y="21046"/>
                </a:lnTo>
                <a:lnTo>
                  <a:pt x="820805" y="105231"/>
                </a:lnTo>
                <a:close/>
              </a:path>
            </a:pathLst>
          </a:custGeom>
          <a:solidFill>
            <a:srgbClr val="000000"/>
          </a:solidFill>
          <a:ln w="105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그래픽 35" descr="전체 벽돌담 윤곽선">
            <a:extLst>
              <a:ext uri="{FF2B5EF4-FFF2-40B4-BE49-F238E27FC236}">
                <a16:creationId xmlns:a16="http://schemas.microsoft.com/office/drawing/2014/main" id="{7435C90C-D75B-6188-C035-6C2681CF3811}"/>
              </a:ext>
            </a:extLst>
          </p:cNvPr>
          <p:cNvSpPr/>
          <p:nvPr/>
        </p:nvSpPr>
        <p:spPr>
          <a:xfrm>
            <a:off x="9030714" y="2361945"/>
            <a:ext cx="841851" cy="631388"/>
          </a:xfrm>
          <a:custGeom>
            <a:avLst/>
            <a:gdLst>
              <a:gd name="connsiteX0" fmla="*/ 841852 w 841851"/>
              <a:gd name="connsiteY0" fmla="*/ 0 h 631388"/>
              <a:gd name="connsiteX1" fmla="*/ 0 w 841851"/>
              <a:gd name="connsiteY1" fmla="*/ 0 h 631388"/>
              <a:gd name="connsiteX2" fmla="*/ 0 w 841851"/>
              <a:gd name="connsiteY2" fmla="*/ 126278 h 631388"/>
              <a:gd name="connsiteX3" fmla="*/ 42093 w 841851"/>
              <a:gd name="connsiteY3" fmla="*/ 126278 h 631388"/>
              <a:gd name="connsiteX4" fmla="*/ 42093 w 841851"/>
              <a:gd name="connsiteY4" fmla="*/ 631389 h 631388"/>
              <a:gd name="connsiteX5" fmla="*/ 799759 w 841851"/>
              <a:gd name="connsiteY5" fmla="*/ 631389 h 631388"/>
              <a:gd name="connsiteX6" fmla="*/ 799759 w 841851"/>
              <a:gd name="connsiteY6" fmla="*/ 126278 h 631388"/>
              <a:gd name="connsiteX7" fmla="*/ 841852 w 841851"/>
              <a:gd name="connsiteY7" fmla="*/ 126278 h 631388"/>
              <a:gd name="connsiteX8" fmla="*/ 63139 w 841851"/>
              <a:gd name="connsiteY8" fmla="*/ 252556 h 631388"/>
              <a:gd name="connsiteX9" fmla="*/ 157847 w 841851"/>
              <a:gd name="connsiteY9" fmla="*/ 252556 h 631388"/>
              <a:gd name="connsiteX10" fmla="*/ 157847 w 841851"/>
              <a:gd name="connsiteY10" fmla="*/ 357787 h 631388"/>
              <a:gd name="connsiteX11" fmla="*/ 63139 w 841851"/>
              <a:gd name="connsiteY11" fmla="*/ 357787 h 631388"/>
              <a:gd name="connsiteX12" fmla="*/ 410403 w 841851"/>
              <a:gd name="connsiteY12" fmla="*/ 252556 h 631388"/>
              <a:gd name="connsiteX13" fmla="*/ 410403 w 841851"/>
              <a:gd name="connsiteY13" fmla="*/ 357787 h 631388"/>
              <a:gd name="connsiteX14" fmla="*/ 178893 w 841851"/>
              <a:gd name="connsiteY14" fmla="*/ 357787 h 631388"/>
              <a:gd name="connsiteX15" fmla="*/ 178893 w 841851"/>
              <a:gd name="connsiteY15" fmla="*/ 252556 h 631388"/>
              <a:gd name="connsiteX16" fmla="*/ 662958 w 841851"/>
              <a:gd name="connsiteY16" fmla="*/ 252556 h 631388"/>
              <a:gd name="connsiteX17" fmla="*/ 662958 w 841851"/>
              <a:gd name="connsiteY17" fmla="*/ 357787 h 631388"/>
              <a:gd name="connsiteX18" fmla="*/ 431449 w 841851"/>
              <a:gd name="connsiteY18" fmla="*/ 357787 h 631388"/>
              <a:gd name="connsiteX19" fmla="*/ 431449 w 841851"/>
              <a:gd name="connsiteY19" fmla="*/ 252556 h 631388"/>
              <a:gd name="connsiteX20" fmla="*/ 305171 w 841851"/>
              <a:gd name="connsiteY20" fmla="*/ 484065 h 631388"/>
              <a:gd name="connsiteX21" fmla="*/ 305171 w 841851"/>
              <a:gd name="connsiteY21" fmla="*/ 378833 h 631388"/>
              <a:gd name="connsiteX22" fmla="*/ 536680 w 841851"/>
              <a:gd name="connsiteY22" fmla="*/ 378833 h 631388"/>
              <a:gd name="connsiteX23" fmla="*/ 536680 w 841851"/>
              <a:gd name="connsiteY23" fmla="*/ 484065 h 631388"/>
              <a:gd name="connsiteX24" fmla="*/ 63139 w 841851"/>
              <a:gd name="connsiteY24" fmla="*/ 378833 h 631388"/>
              <a:gd name="connsiteX25" fmla="*/ 284125 w 841851"/>
              <a:gd name="connsiteY25" fmla="*/ 378833 h 631388"/>
              <a:gd name="connsiteX26" fmla="*/ 284125 w 841851"/>
              <a:gd name="connsiteY26" fmla="*/ 484065 h 631388"/>
              <a:gd name="connsiteX27" fmla="*/ 63139 w 841851"/>
              <a:gd name="connsiteY27" fmla="*/ 484065 h 631388"/>
              <a:gd name="connsiteX28" fmla="*/ 410403 w 841851"/>
              <a:gd name="connsiteY28" fmla="*/ 505111 h 631388"/>
              <a:gd name="connsiteX29" fmla="*/ 410403 w 841851"/>
              <a:gd name="connsiteY29" fmla="*/ 610342 h 631388"/>
              <a:gd name="connsiteX30" fmla="*/ 178893 w 841851"/>
              <a:gd name="connsiteY30" fmla="*/ 610342 h 631388"/>
              <a:gd name="connsiteX31" fmla="*/ 178893 w 841851"/>
              <a:gd name="connsiteY31" fmla="*/ 505111 h 631388"/>
              <a:gd name="connsiteX32" fmla="*/ 431449 w 841851"/>
              <a:gd name="connsiteY32" fmla="*/ 505111 h 631388"/>
              <a:gd name="connsiteX33" fmla="*/ 662958 w 841851"/>
              <a:gd name="connsiteY33" fmla="*/ 505111 h 631388"/>
              <a:gd name="connsiteX34" fmla="*/ 662958 w 841851"/>
              <a:gd name="connsiteY34" fmla="*/ 610342 h 631388"/>
              <a:gd name="connsiteX35" fmla="*/ 431449 w 841851"/>
              <a:gd name="connsiteY35" fmla="*/ 610342 h 631388"/>
              <a:gd name="connsiteX36" fmla="*/ 557727 w 841851"/>
              <a:gd name="connsiteY36" fmla="*/ 484065 h 631388"/>
              <a:gd name="connsiteX37" fmla="*/ 557727 w 841851"/>
              <a:gd name="connsiteY37" fmla="*/ 378833 h 631388"/>
              <a:gd name="connsiteX38" fmla="*/ 778713 w 841851"/>
              <a:gd name="connsiteY38" fmla="*/ 378833 h 631388"/>
              <a:gd name="connsiteX39" fmla="*/ 778713 w 841851"/>
              <a:gd name="connsiteY39" fmla="*/ 484065 h 631388"/>
              <a:gd name="connsiteX40" fmla="*/ 684005 w 841851"/>
              <a:gd name="connsiteY40" fmla="*/ 357787 h 631388"/>
              <a:gd name="connsiteX41" fmla="*/ 684005 w 841851"/>
              <a:gd name="connsiteY41" fmla="*/ 252556 h 631388"/>
              <a:gd name="connsiteX42" fmla="*/ 778713 w 841851"/>
              <a:gd name="connsiteY42" fmla="*/ 252556 h 631388"/>
              <a:gd name="connsiteX43" fmla="*/ 778713 w 841851"/>
              <a:gd name="connsiteY43" fmla="*/ 357787 h 631388"/>
              <a:gd name="connsiteX44" fmla="*/ 557727 w 841851"/>
              <a:gd name="connsiteY44" fmla="*/ 231509 h 631388"/>
              <a:gd name="connsiteX45" fmla="*/ 557727 w 841851"/>
              <a:gd name="connsiteY45" fmla="*/ 126278 h 631388"/>
              <a:gd name="connsiteX46" fmla="*/ 778713 w 841851"/>
              <a:gd name="connsiteY46" fmla="*/ 126278 h 631388"/>
              <a:gd name="connsiteX47" fmla="*/ 778713 w 841851"/>
              <a:gd name="connsiteY47" fmla="*/ 231509 h 631388"/>
              <a:gd name="connsiteX48" fmla="*/ 536680 w 841851"/>
              <a:gd name="connsiteY48" fmla="*/ 231509 h 631388"/>
              <a:gd name="connsiteX49" fmla="*/ 305171 w 841851"/>
              <a:gd name="connsiteY49" fmla="*/ 231509 h 631388"/>
              <a:gd name="connsiteX50" fmla="*/ 305171 w 841851"/>
              <a:gd name="connsiteY50" fmla="*/ 126278 h 631388"/>
              <a:gd name="connsiteX51" fmla="*/ 536680 w 841851"/>
              <a:gd name="connsiteY51" fmla="*/ 126278 h 631388"/>
              <a:gd name="connsiteX52" fmla="*/ 284125 w 841851"/>
              <a:gd name="connsiteY52" fmla="*/ 231509 h 631388"/>
              <a:gd name="connsiteX53" fmla="*/ 63139 w 841851"/>
              <a:gd name="connsiteY53" fmla="*/ 231509 h 631388"/>
              <a:gd name="connsiteX54" fmla="*/ 63139 w 841851"/>
              <a:gd name="connsiteY54" fmla="*/ 126278 h 631388"/>
              <a:gd name="connsiteX55" fmla="*/ 284125 w 841851"/>
              <a:gd name="connsiteY55" fmla="*/ 126278 h 631388"/>
              <a:gd name="connsiteX56" fmla="*/ 63139 w 841851"/>
              <a:gd name="connsiteY56" fmla="*/ 505111 h 631388"/>
              <a:gd name="connsiteX57" fmla="*/ 157847 w 841851"/>
              <a:gd name="connsiteY57" fmla="*/ 505111 h 631388"/>
              <a:gd name="connsiteX58" fmla="*/ 157847 w 841851"/>
              <a:gd name="connsiteY58" fmla="*/ 610342 h 631388"/>
              <a:gd name="connsiteX59" fmla="*/ 63139 w 841851"/>
              <a:gd name="connsiteY59" fmla="*/ 610342 h 631388"/>
              <a:gd name="connsiteX60" fmla="*/ 684005 w 841851"/>
              <a:gd name="connsiteY60" fmla="*/ 610342 h 631388"/>
              <a:gd name="connsiteX61" fmla="*/ 684005 w 841851"/>
              <a:gd name="connsiteY61" fmla="*/ 505111 h 631388"/>
              <a:gd name="connsiteX62" fmla="*/ 778713 w 841851"/>
              <a:gd name="connsiteY62" fmla="*/ 505111 h 631388"/>
              <a:gd name="connsiteX63" fmla="*/ 778713 w 841851"/>
              <a:gd name="connsiteY63" fmla="*/ 610342 h 631388"/>
              <a:gd name="connsiteX64" fmla="*/ 21046 w 841851"/>
              <a:gd name="connsiteY64" fmla="*/ 105231 h 631388"/>
              <a:gd name="connsiteX65" fmla="*/ 21046 w 841851"/>
              <a:gd name="connsiteY65" fmla="*/ 21046 h 631388"/>
              <a:gd name="connsiteX66" fmla="*/ 820805 w 841851"/>
              <a:gd name="connsiteY66" fmla="*/ 21046 h 631388"/>
              <a:gd name="connsiteX67" fmla="*/ 820805 w 841851"/>
              <a:gd name="connsiteY67" fmla="*/ 105231 h 63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41851" h="631388">
                <a:moveTo>
                  <a:pt x="841852" y="0"/>
                </a:moveTo>
                <a:lnTo>
                  <a:pt x="0" y="0"/>
                </a:lnTo>
                <a:lnTo>
                  <a:pt x="0" y="126278"/>
                </a:lnTo>
                <a:lnTo>
                  <a:pt x="42093" y="126278"/>
                </a:lnTo>
                <a:lnTo>
                  <a:pt x="42093" y="631389"/>
                </a:lnTo>
                <a:lnTo>
                  <a:pt x="799759" y="631389"/>
                </a:lnTo>
                <a:lnTo>
                  <a:pt x="799759" y="126278"/>
                </a:lnTo>
                <a:lnTo>
                  <a:pt x="841852" y="126278"/>
                </a:lnTo>
                <a:close/>
                <a:moveTo>
                  <a:pt x="63139" y="252556"/>
                </a:moveTo>
                <a:lnTo>
                  <a:pt x="157847" y="252556"/>
                </a:lnTo>
                <a:lnTo>
                  <a:pt x="157847" y="357787"/>
                </a:lnTo>
                <a:lnTo>
                  <a:pt x="63139" y="357787"/>
                </a:lnTo>
                <a:close/>
                <a:moveTo>
                  <a:pt x="410403" y="252556"/>
                </a:moveTo>
                <a:lnTo>
                  <a:pt x="410403" y="357787"/>
                </a:lnTo>
                <a:lnTo>
                  <a:pt x="178893" y="357787"/>
                </a:lnTo>
                <a:lnTo>
                  <a:pt x="178893" y="252556"/>
                </a:lnTo>
                <a:close/>
                <a:moveTo>
                  <a:pt x="662958" y="252556"/>
                </a:moveTo>
                <a:lnTo>
                  <a:pt x="662958" y="357787"/>
                </a:lnTo>
                <a:lnTo>
                  <a:pt x="431449" y="357787"/>
                </a:lnTo>
                <a:lnTo>
                  <a:pt x="431449" y="252556"/>
                </a:lnTo>
                <a:close/>
                <a:moveTo>
                  <a:pt x="305171" y="484065"/>
                </a:moveTo>
                <a:lnTo>
                  <a:pt x="305171" y="378833"/>
                </a:lnTo>
                <a:lnTo>
                  <a:pt x="536680" y="378833"/>
                </a:lnTo>
                <a:lnTo>
                  <a:pt x="536680" y="484065"/>
                </a:lnTo>
                <a:close/>
                <a:moveTo>
                  <a:pt x="63139" y="378833"/>
                </a:moveTo>
                <a:lnTo>
                  <a:pt x="284125" y="378833"/>
                </a:lnTo>
                <a:lnTo>
                  <a:pt x="284125" y="484065"/>
                </a:lnTo>
                <a:lnTo>
                  <a:pt x="63139" y="484065"/>
                </a:lnTo>
                <a:close/>
                <a:moveTo>
                  <a:pt x="410403" y="505111"/>
                </a:moveTo>
                <a:lnTo>
                  <a:pt x="410403" y="610342"/>
                </a:lnTo>
                <a:lnTo>
                  <a:pt x="178893" y="610342"/>
                </a:lnTo>
                <a:lnTo>
                  <a:pt x="178893" y="505111"/>
                </a:lnTo>
                <a:close/>
                <a:moveTo>
                  <a:pt x="431449" y="505111"/>
                </a:moveTo>
                <a:lnTo>
                  <a:pt x="662958" y="505111"/>
                </a:lnTo>
                <a:lnTo>
                  <a:pt x="662958" y="610342"/>
                </a:lnTo>
                <a:lnTo>
                  <a:pt x="431449" y="610342"/>
                </a:lnTo>
                <a:close/>
                <a:moveTo>
                  <a:pt x="557727" y="484065"/>
                </a:moveTo>
                <a:lnTo>
                  <a:pt x="557727" y="378833"/>
                </a:lnTo>
                <a:lnTo>
                  <a:pt x="778713" y="378833"/>
                </a:lnTo>
                <a:lnTo>
                  <a:pt x="778713" y="484065"/>
                </a:lnTo>
                <a:close/>
                <a:moveTo>
                  <a:pt x="684005" y="357787"/>
                </a:moveTo>
                <a:lnTo>
                  <a:pt x="684005" y="252556"/>
                </a:lnTo>
                <a:lnTo>
                  <a:pt x="778713" y="252556"/>
                </a:lnTo>
                <a:lnTo>
                  <a:pt x="778713" y="357787"/>
                </a:lnTo>
                <a:close/>
                <a:moveTo>
                  <a:pt x="557727" y="231509"/>
                </a:moveTo>
                <a:lnTo>
                  <a:pt x="557727" y="126278"/>
                </a:lnTo>
                <a:lnTo>
                  <a:pt x="778713" y="126278"/>
                </a:lnTo>
                <a:lnTo>
                  <a:pt x="778713" y="231509"/>
                </a:lnTo>
                <a:close/>
                <a:moveTo>
                  <a:pt x="536680" y="231509"/>
                </a:moveTo>
                <a:lnTo>
                  <a:pt x="305171" y="231509"/>
                </a:lnTo>
                <a:lnTo>
                  <a:pt x="305171" y="126278"/>
                </a:lnTo>
                <a:lnTo>
                  <a:pt x="536680" y="126278"/>
                </a:lnTo>
                <a:close/>
                <a:moveTo>
                  <a:pt x="284125" y="231509"/>
                </a:moveTo>
                <a:lnTo>
                  <a:pt x="63139" y="231509"/>
                </a:lnTo>
                <a:lnTo>
                  <a:pt x="63139" y="126278"/>
                </a:lnTo>
                <a:lnTo>
                  <a:pt x="284125" y="126278"/>
                </a:lnTo>
                <a:close/>
                <a:moveTo>
                  <a:pt x="63139" y="505111"/>
                </a:moveTo>
                <a:lnTo>
                  <a:pt x="157847" y="505111"/>
                </a:lnTo>
                <a:lnTo>
                  <a:pt x="157847" y="610342"/>
                </a:lnTo>
                <a:lnTo>
                  <a:pt x="63139" y="610342"/>
                </a:lnTo>
                <a:close/>
                <a:moveTo>
                  <a:pt x="684005" y="610342"/>
                </a:moveTo>
                <a:lnTo>
                  <a:pt x="684005" y="505111"/>
                </a:lnTo>
                <a:lnTo>
                  <a:pt x="778713" y="505111"/>
                </a:lnTo>
                <a:lnTo>
                  <a:pt x="778713" y="610342"/>
                </a:lnTo>
                <a:close/>
                <a:moveTo>
                  <a:pt x="21046" y="105231"/>
                </a:moveTo>
                <a:lnTo>
                  <a:pt x="21046" y="21046"/>
                </a:lnTo>
                <a:lnTo>
                  <a:pt x="820805" y="21046"/>
                </a:lnTo>
                <a:lnTo>
                  <a:pt x="820805" y="105231"/>
                </a:lnTo>
                <a:close/>
              </a:path>
            </a:pathLst>
          </a:custGeom>
          <a:solidFill>
            <a:srgbClr val="000000"/>
          </a:solidFill>
          <a:ln w="105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B23B82-1BC3-0651-86E1-88820451BAAC}"/>
              </a:ext>
            </a:extLst>
          </p:cNvPr>
          <p:cNvSpPr/>
          <p:nvPr/>
        </p:nvSpPr>
        <p:spPr>
          <a:xfrm>
            <a:off x="8637709" y="2361945"/>
            <a:ext cx="1234856" cy="123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CFE8B0-F4EF-0E27-69E5-CD099B289D12}"/>
              </a:ext>
            </a:extLst>
          </p:cNvPr>
          <p:cNvSpPr/>
          <p:nvPr/>
        </p:nvSpPr>
        <p:spPr>
          <a:xfrm>
            <a:off x="10153445" y="1581449"/>
            <a:ext cx="650913" cy="76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83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104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Pictorial cues of human depth estimation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C1BB5E-88A0-4522-8D6E-2F7E7F058E56}"/>
              </a:ext>
            </a:extLst>
          </p:cNvPr>
          <p:cNvSpPr/>
          <p:nvPr/>
        </p:nvSpPr>
        <p:spPr>
          <a:xfrm>
            <a:off x="1147120" y="1222946"/>
            <a:ext cx="3354581" cy="1969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9ABABF-353E-49F2-99F8-B9DFE4D62927}"/>
              </a:ext>
            </a:extLst>
          </p:cNvPr>
          <p:cNvSpPr/>
          <p:nvPr/>
        </p:nvSpPr>
        <p:spPr>
          <a:xfrm>
            <a:off x="6687010" y="1222946"/>
            <a:ext cx="3354581" cy="1969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AE86F-67DF-42B8-B3F0-CAFA9CEE8D02}"/>
              </a:ext>
            </a:extLst>
          </p:cNvPr>
          <p:cNvSpPr txBox="1"/>
          <p:nvPr/>
        </p:nvSpPr>
        <p:spPr>
          <a:xfrm>
            <a:off x="1835198" y="3308330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Position in the image</a:t>
            </a:r>
            <a:endParaRPr lang="ko-KR" altLang="en-US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A7619-E061-4E64-9870-4A53F2D9AC16}"/>
              </a:ext>
            </a:extLst>
          </p:cNvPr>
          <p:cNvSpPr txBox="1"/>
          <p:nvPr/>
        </p:nvSpPr>
        <p:spPr>
          <a:xfrm>
            <a:off x="7235757" y="3336316"/>
            <a:ext cx="225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Apparent size of objects</a:t>
            </a:r>
            <a:endParaRPr lang="ko-KR" altLang="en-US" spc="-150" dirty="0"/>
          </a:p>
        </p:txBody>
      </p:sp>
      <p:pic>
        <p:nvPicPr>
          <p:cNvPr id="19" name="그래픽 18" descr="새끼고양이 윤곽선">
            <a:extLst>
              <a:ext uri="{FF2B5EF4-FFF2-40B4-BE49-F238E27FC236}">
                <a16:creationId xmlns:a16="http://schemas.microsoft.com/office/drawing/2014/main" id="{21C9FF09-46A0-D428-6474-B19CBEC92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309" y="2100102"/>
            <a:ext cx="1136122" cy="1136122"/>
          </a:xfrm>
          <a:prstGeom prst="rect">
            <a:avLst/>
          </a:prstGeom>
        </p:spPr>
      </p:pic>
      <p:pic>
        <p:nvPicPr>
          <p:cNvPr id="20" name="그래픽 19" descr="새끼고양이 윤곽선">
            <a:extLst>
              <a:ext uri="{FF2B5EF4-FFF2-40B4-BE49-F238E27FC236}">
                <a16:creationId xmlns:a16="http://schemas.microsoft.com/office/drawing/2014/main" id="{04DA656C-AB40-8CB7-C170-B001D71D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6005" y="1285660"/>
            <a:ext cx="675478" cy="675478"/>
          </a:xfrm>
          <a:prstGeom prst="rect">
            <a:avLst/>
          </a:prstGeom>
        </p:spPr>
      </p:pic>
      <p:pic>
        <p:nvPicPr>
          <p:cNvPr id="24" name="그래픽 23" descr="고양이 단색으로 채워진">
            <a:extLst>
              <a:ext uri="{FF2B5EF4-FFF2-40B4-BE49-F238E27FC236}">
                <a16:creationId xmlns:a16="http://schemas.microsoft.com/office/drawing/2014/main" id="{63676565-0EAF-9CDA-6A6A-B9C7C76C0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5683" y="2069129"/>
            <a:ext cx="914400" cy="914400"/>
          </a:xfrm>
          <a:prstGeom prst="rect">
            <a:avLst/>
          </a:prstGeom>
        </p:spPr>
      </p:pic>
      <p:sp>
        <p:nvSpPr>
          <p:cNvPr id="28" name="그래픽 26" descr="고양이 단색으로 채워진">
            <a:extLst>
              <a:ext uri="{FF2B5EF4-FFF2-40B4-BE49-F238E27FC236}">
                <a16:creationId xmlns:a16="http://schemas.microsoft.com/office/drawing/2014/main" id="{729FEAFC-18A7-6698-BFD1-69ED6630C69A}"/>
              </a:ext>
            </a:extLst>
          </p:cNvPr>
          <p:cNvSpPr/>
          <p:nvPr/>
        </p:nvSpPr>
        <p:spPr>
          <a:xfrm>
            <a:off x="8683903" y="1854216"/>
            <a:ext cx="774835" cy="1023612"/>
          </a:xfrm>
          <a:custGeom>
            <a:avLst/>
            <a:gdLst>
              <a:gd name="connsiteX0" fmla="*/ 767215 w 774835"/>
              <a:gd name="connsiteY0" fmla="*/ 213211 h 1023612"/>
              <a:gd name="connsiteX1" fmla="*/ 660516 w 774835"/>
              <a:gd name="connsiteY1" fmla="*/ 58243 h 1023612"/>
              <a:gd name="connsiteX2" fmla="*/ 660516 w 774835"/>
              <a:gd name="connsiteY2" fmla="*/ 12515 h 1023612"/>
              <a:gd name="connsiteX3" fmla="*/ 638922 w 774835"/>
              <a:gd name="connsiteY3" fmla="*/ 3624 h 1023612"/>
              <a:gd name="connsiteX4" fmla="*/ 463631 w 774835"/>
              <a:gd name="connsiteY4" fmla="*/ 167483 h 1023612"/>
              <a:gd name="connsiteX5" fmla="*/ 431876 w 774835"/>
              <a:gd name="connsiteY5" fmla="*/ 241156 h 1023612"/>
              <a:gd name="connsiteX6" fmla="*/ 431876 w 774835"/>
              <a:gd name="connsiteY6" fmla="*/ 248777 h 1023612"/>
              <a:gd name="connsiteX7" fmla="*/ 139725 w 774835"/>
              <a:gd name="connsiteY7" fmla="*/ 744164 h 1023612"/>
              <a:gd name="connsiteX8" fmla="*/ 148616 w 774835"/>
              <a:gd name="connsiteY8" fmla="*/ 862295 h 1023612"/>
              <a:gd name="connsiteX9" fmla="*/ 139725 w 774835"/>
              <a:gd name="connsiteY9" fmla="*/ 854673 h 1023612"/>
              <a:gd name="connsiteX10" fmla="*/ 76213 w 774835"/>
              <a:gd name="connsiteY10" fmla="*/ 629844 h 1023612"/>
              <a:gd name="connsiteX11" fmla="*/ 121941 w 774835"/>
              <a:gd name="connsiteY11" fmla="*/ 488849 h 1023612"/>
              <a:gd name="connsiteX12" fmla="*/ 128293 w 774835"/>
              <a:gd name="connsiteY12" fmla="*/ 260209 h 1023612"/>
              <a:gd name="connsiteX13" fmla="*/ 74943 w 774835"/>
              <a:gd name="connsiteY13" fmla="*/ 260209 h 1023612"/>
              <a:gd name="connsiteX14" fmla="*/ 74943 w 774835"/>
              <a:gd name="connsiteY14" fmla="*/ 313558 h 1023612"/>
              <a:gd name="connsiteX15" fmla="*/ 54620 w 774835"/>
              <a:gd name="connsiteY15" fmla="*/ 454553 h 1023612"/>
              <a:gd name="connsiteX16" fmla="*/ 0 w 774835"/>
              <a:gd name="connsiteY16" fmla="*/ 629844 h 1023612"/>
              <a:gd name="connsiteX17" fmla="*/ 88916 w 774835"/>
              <a:gd name="connsiteY17" fmla="*/ 911833 h 1023612"/>
              <a:gd name="connsiteX18" fmla="*/ 175291 w 774835"/>
              <a:gd name="connsiteY18" fmla="*/ 957561 h 1023612"/>
              <a:gd name="connsiteX19" fmla="*/ 241342 w 774835"/>
              <a:gd name="connsiteY19" fmla="*/ 1023613 h 1023612"/>
              <a:gd name="connsiteX20" fmla="*/ 393769 w 774835"/>
              <a:gd name="connsiteY20" fmla="*/ 1023613 h 1023612"/>
              <a:gd name="connsiteX21" fmla="*/ 431876 w 774835"/>
              <a:gd name="connsiteY21" fmla="*/ 985506 h 1023612"/>
              <a:gd name="connsiteX22" fmla="*/ 398850 w 774835"/>
              <a:gd name="connsiteY22" fmla="*/ 947400 h 1023612"/>
              <a:gd name="connsiteX23" fmla="*/ 355662 w 774835"/>
              <a:gd name="connsiteY23" fmla="*/ 947400 h 1023612"/>
              <a:gd name="connsiteX24" fmla="*/ 444578 w 774835"/>
              <a:gd name="connsiteY24" fmla="*/ 769568 h 1023612"/>
              <a:gd name="connsiteX25" fmla="*/ 372175 w 774835"/>
              <a:gd name="connsiteY25" fmla="*/ 620952 h 1023612"/>
              <a:gd name="connsiteX26" fmla="*/ 364554 w 774835"/>
              <a:gd name="connsiteY26" fmla="*/ 595548 h 1023612"/>
              <a:gd name="connsiteX27" fmla="*/ 389958 w 774835"/>
              <a:gd name="connsiteY27" fmla="*/ 587926 h 1023612"/>
              <a:gd name="connsiteX28" fmla="*/ 482685 w 774835"/>
              <a:gd name="connsiteY28" fmla="*/ 769568 h 1023612"/>
              <a:gd name="connsiteX29" fmla="*/ 457280 w 774835"/>
              <a:gd name="connsiteY29" fmla="*/ 890240 h 1023612"/>
              <a:gd name="connsiteX30" fmla="*/ 457280 w 774835"/>
              <a:gd name="connsiteY30" fmla="*/ 985506 h 1023612"/>
              <a:gd name="connsiteX31" fmla="*/ 495387 w 774835"/>
              <a:gd name="connsiteY31" fmla="*/ 1023613 h 1023612"/>
              <a:gd name="connsiteX32" fmla="*/ 533494 w 774835"/>
              <a:gd name="connsiteY32" fmla="*/ 985506 h 1023612"/>
              <a:gd name="connsiteX33" fmla="*/ 533494 w 774835"/>
              <a:gd name="connsiteY33" fmla="*/ 868646 h 1023612"/>
              <a:gd name="connsiteX34" fmla="*/ 558898 w 774835"/>
              <a:gd name="connsiteY34" fmla="*/ 834350 h 1023612"/>
              <a:gd name="connsiteX35" fmla="*/ 558898 w 774835"/>
              <a:gd name="connsiteY35" fmla="*/ 985506 h 1023612"/>
              <a:gd name="connsiteX36" fmla="*/ 597005 w 774835"/>
              <a:gd name="connsiteY36" fmla="*/ 1023613 h 1023612"/>
              <a:gd name="connsiteX37" fmla="*/ 635111 w 774835"/>
              <a:gd name="connsiteY37" fmla="*/ 985506 h 1023612"/>
              <a:gd name="connsiteX38" fmla="*/ 635111 w 774835"/>
              <a:gd name="connsiteY38" fmla="*/ 647627 h 1023612"/>
              <a:gd name="connsiteX39" fmla="*/ 647814 w 774835"/>
              <a:gd name="connsiteY39" fmla="*/ 553630 h 1023612"/>
              <a:gd name="connsiteX40" fmla="*/ 622409 w 774835"/>
              <a:gd name="connsiteY40" fmla="*/ 388501 h 1023612"/>
              <a:gd name="connsiteX41" fmla="*/ 673218 w 774835"/>
              <a:gd name="connsiteY41" fmla="*/ 337693 h 1023612"/>
              <a:gd name="connsiteX42" fmla="*/ 774836 w 774835"/>
              <a:gd name="connsiteY42" fmla="*/ 236075 h 1023612"/>
              <a:gd name="connsiteX43" fmla="*/ 767215 w 774835"/>
              <a:gd name="connsiteY43" fmla="*/ 213211 h 102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835" h="1023612">
                <a:moveTo>
                  <a:pt x="767215" y="213211"/>
                </a:moveTo>
                <a:lnTo>
                  <a:pt x="660516" y="58243"/>
                </a:lnTo>
                <a:lnTo>
                  <a:pt x="660516" y="12515"/>
                </a:lnTo>
                <a:cubicBezTo>
                  <a:pt x="660516" y="1083"/>
                  <a:pt x="646544" y="-3997"/>
                  <a:pt x="638922" y="3624"/>
                </a:cubicBezTo>
                <a:lnTo>
                  <a:pt x="463631" y="167483"/>
                </a:lnTo>
                <a:cubicBezTo>
                  <a:pt x="443308" y="186536"/>
                  <a:pt x="431876" y="213211"/>
                  <a:pt x="431876" y="241156"/>
                </a:cubicBezTo>
                <a:lnTo>
                  <a:pt x="431876" y="248777"/>
                </a:lnTo>
                <a:cubicBezTo>
                  <a:pt x="431876" y="356746"/>
                  <a:pt x="139725" y="401204"/>
                  <a:pt x="139725" y="744164"/>
                </a:cubicBezTo>
                <a:cubicBezTo>
                  <a:pt x="139725" y="789892"/>
                  <a:pt x="142265" y="829269"/>
                  <a:pt x="148616" y="862295"/>
                </a:cubicBezTo>
                <a:cubicBezTo>
                  <a:pt x="146076" y="859754"/>
                  <a:pt x="143535" y="857214"/>
                  <a:pt x="139725" y="854673"/>
                </a:cubicBezTo>
                <a:cubicBezTo>
                  <a:pt x="110509" y="826728"/>
                  <a:pt x="76213" y="764487"/>
                  <a:pt x="76213" y="629844"/>
                </a:cubicBezTo>
                <a:cubicBezTo>
                  <a:pt x="76213" y="582846"/>
                  <a:pt x="99077" y="534577"/>
                  <a:pt x="121941" y="488849"/>
                </a:cubicBezTo>
                <a:cubicBezTo>
                  <a:pt x="157508" y="415176"/>
                  <a:pt x="198155" y="331341"/>
                  <a:pt x="128293" y="260209"/>
                </a:cubicBezTo>
                <a:cubicBezTo>
                  <a:pt x="113050" y="244966"/>
                  <a:pt x="88916" y="244966"/>
                  <a:pt x="74943" y="260209"/>
                </a:cubicBezTo>
                <a:cubicBezTo>
                  <a:pt x="59700" y="275452"/>
                  <a:pt x="59700" y="299586"/>
                  <a:pt x="74943" y="313558"/>
                </a:cubicBezTo>
                <a:cubicBezTo>
                  <a:pt x="104158" y="342773"/>
                  <a:pt x="91456" y="377069"/>
                  <a:pt x="54620" y="454553"/>
                </a:cubicBezTo>
                <a:cubicBezTo>
                  <a:pt x="27945" y="506632"/>
                  <a:pt x="0" y="566333"/>
                  <a:pt x="0" y="629844"/>
                </a:cubicBezTo>
                <a:cubicBezTo>
                  <a:pt x="0" y="760677"/>
                  <a:pt x="30485" y="855944"/>
                  <a:pt x="88916" y="911833"/>
                </a:cubicBezTo>
                <a:cubicBezTo>
                  <a:pt x="119401" y="941048"/>
                  <a:pt x="152427" y="952480"/>
                  <a:pt x="175291" y="957561"/>
                </a:cubicBezTo>
                <a:cubicBezTo>
                  <a:pt x="199425" y="1008370"/>
                  <a:pt x="228640" y="1023613"/>
                  <a:pt x="241342" y="1023613"/>
                </a:cubicBezTo>
                <a:lnTo>
                  <a:pt x="393769" y="1023613"/>
                </a:lnTo>
                <a:cubicBezTo>
                  <a:pt x="415363" y="1023613"/>
                  <a:pt x="431876" y="1007100"/>
                  <a:pt x="431876" y="985506"/>
                </a:cubicBezTo>
                <a:cubicBezTo>
                  <a:pt x="431876" y="966453"/>
                  <a:pt x="417903" y="949940"/>
                  <a:pt x="398850" y="947400"/>
                </a:cubicBezTo>
                <a:lnTo>
                  <a:pt x="355662" y="947400"/>
                </a:lnTo>
                <a:cubicBezTo>
                  <a:pt x="403931" y="920725"/>
                  <a:pt x="444578" y="866105"/>
                  <a:pt x="444578" y="769568"/>
                </a:cubicBezTo>
                <a:cubicBezTo>
                  <a:pt x="444578" y="685734"/>
                  <a:pt x="428065" y="651438"/>
                  <a:pt x="372175" y="620952"/>
                </a:cubicBezTo>
                <a:cubicBezTo>
                  <a:pt x="363284" y="615871"/>
                  <a:pt x="359473" y="604439"/>
                  <a:pt x="364554" y="595548"/>
                </a:cubicBezTo>
                <a:cubicBezTo>
                  <a:pt x="369635" y="586656"/>
                  <a:pt x="381067" y="582846"/>
                  <a:pt x="389958" y="587926"/>
                </a:cubicBezTo>
                <a:cubicBezTo>
                  <a:pt x="467442" y="628574"/>
                  <a:pt x="482685" y="685734"/>
                  <a:pt x="482685" y="769568"/>
                </a:cubicBezTo>
                <a:cubicBezTo>
                  <a:pt x="482685" y="815296"/>
                  <a:pt x="473793" y="855944"/>
                  <a:pt x="457280" y="890240"/>
                </a:cubicBezTo>
                <a:lnTo>
                  <a:pt x="457280" y="985506"/>
                </a:lnTo>
                <a:cubicBezTo>
                  <a:pt x="457280" y="1007100"/>
                  <a:pt x="473793" y="1023613"/>
                  <a:pt x="495387" y="1023613"/>
                </a:cubicBezTo>
                <a:cubicBezTo>
                  <a:pt x="516981" y="1023613"/>
                  <a:pt x="533494" y="1007100"/>
                  <a:pt x="533494" y="985506"/>
                </a:cubicBezTo>
                <a:lnTo>
                  <a:pt x="533494" y="868646"/>
                </a:lnTo>
                <a:cubicBezTo>
                  <a:pt x="542385" y="858484"/>
                  <a:pt x="551277" y="847052"/>
                  <a:pt x="558898" y="834350"/>
                </a:cubicBezTo>
                <a:lnTo>
                  <a:pt x="558898" y="985506"/>
                </a:lnTo>
                <a:cubicBezTo>
                  <a:pt x="558898" y="1007100"/>
                  <a:pt x="575411" y="1023613"/>
                  <a:pt x="597005" y="1023613"/>
                </a:cubicBezTo>
                <a:cubicBezTo>
                  <a:pt x="618599" y="1023613"/>
                  <a:pt x="635111" y="1007100"/>
                  <a:pt x="635111" y="985506"/>
                </a:cubicBezTo>
                <a:lnTo>
                  <a:pt x="635111" y="647627"/>
                </a:lnTo>
                <a:cubicBezTo>
                  <a:pt x="644003" y="609520"/>
                  <a:pt x="647814" y="576494"/>
                  <a:pt x="647814" y="553630"/>
                </a:cubicBezTo>
                <a:cubicBezTo>
                  <a:pt x="647814" y="453283"/>
                  <a:pt x="622409" y="443121"/>
                  <a:pt x="622409" y="388501"/>
                </a:cubicBezTo>
                <a:cubicBezTo>
                  <a:pt x="622409" y="360557"/>
                  <a:pt x="645273" y="337693"/>
                  <a:pt x="673218" y="337693"/>
                </a:cubicBezTo>
                <a:cubicBezTo>
                  <a:pt x="729108" y="337693"/>
                  <a:pt x="774836" y="291965"/>
                  <a:pt x="774836" y="236075"/>
                </a:cubicBezTo>
                <a:cubicBezTo>
                  <a:pt x="774836" y="227183"/>
                  <a:pt x="772296" y="219562"/>
                  <a:pt x="767215" y="213211"/>
                </a:cubicBezTo>
                <a:close/>
              </a:path>
            </a:pathLst>
          </a:custGeom>
          <a:solidFill>
            <a:srgbClr val="00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A21827-1DB4-3890-0747-F1146B1D78D1}"/>
              </a:ext>
            </a:extLst>
          </p:cNvPr>
          <p:cNvSpPr txBox="1"/>
          <p:nvPr/>
        </p:nvSpPr>
        <p:spPr>
          <a:xfrm>
            <a:off x="5384175" y="2069129"/>
            <a:ext cx="452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vs</a:t>
            </a:r>
            <a:endParaRPr lang="ko-KR" altLang="en-US" sz="2000" b="1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C53390F-2097-63B0-FDEC-5BCBC9C6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4464" y="4038286"/>
            <a:ext cx="4712285" cy="1428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1EA8BCD-C211-5A69-BA8A-8E5521ACCDE9}"/>
                  </a:ext>
                </a:extLst>
              </p:cNvPr>
              <p:cNvSpPr txBox="1"/>
              <p:nvPr/>
            </p:nvSpPr>
            <p:spPr>
              <a:xfrm>
                <a:off x="6377902" y="5762947"/>
                <a:ext cx="1334981" cy="526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1EA8BCD-C211-5A69-BA8A-8E5521ACC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902" y="5762947"/>
                <a:ext cx="1334981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DC07B1D-EA7D-AD1D-0A3E-55E6B40FDBA8}"/>
                  </a:ext>
                </a:extLst>
              </p:cNvPr>
              <p:cNvSpPr txBox="1"/>
              <p:nvPr/>
            </p:nvSpPr>
            <p:spPr>
              <a:xfrm>
                <a:off x="3274167" y="5715626"/>
                <a:ext cx="1334981" cy="5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DC07B1D-EA7D-AD1D-0A3E-55E6B40FD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167" y="5715626"/>
                <a:ext cx="1334981" cy="5738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8037A3-CAB8-03FD-3B72-3B0A64A91A0E}"/>
                  </a:ext>
                </a:extLst>
              </p:cNvPr>
              <p:cNvSpPr txBox="1"/>
              <p:nvPr/>
            </p:nvSpPr>
            <p:spPr>
              <a:xfrm>
                <a:off x="8588829" y="4752632"/>
                <a:ext cx="33545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ko-KR" sz="1200"/>
                  <a:t>: Object’s real world size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200"/>
                  <a:t>: True object position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/>
                  <a:t>: Object’s apparent size in image coordinate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sz="1200"/>
                  <a:t>: Focal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200"/>
                  <a:t>: horizon level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8037A3-CAB8-03FD-3B72-3B0A64A91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829" y="4752632"/>
                <a:ext cx="3354580" cy="1015663"/>
              </a:xfrm>
              <a:prstGeom prst="rect">
                <a:avLst/>
              </a:prstGeom>
              <a:blipFill>
                <a:blip r:embed="rId9"/>
                <a:stretch>
                  <a:fillRect t="-602" b="-4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90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678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How to measure depth?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1.2</a:t>
            </a:r>
            <a:endParaRPr lang="ko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EED9CA-04B0-123A-1BFD-9D52AA83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38" y="1046036"/>
            <a:ext cx="4712285" cy="1428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3E8AF2-E6DD-0AE0-F416-DD0D5407C903}"/>
                  </a:ext>
                </a:extLst>
              </p:cNvPr>
              <p:cNvSpPr txBox="1"/>
              <p:nvPr/>
            </p:nvSpPr>
            <p:spPr>
              <a:xfrm>
                <a:off x="4751576" y="2770697"/>
                <a:ext cx="1334981" cy="526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3E8AF2-E6DD-0AE0-F416-DD0D5407C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76" y="2770697"/>
                <a:ext cx="1334981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DC41C5-BD3F-ABFF-90BD-5C2A888709B1}"/>
                  </a:ext>
                </a:extLst>
              </p:cNvPr>
              <p:cNvSpPr txBox="1"/>
              <p:nvPr/>
            </p:nvSpPr>
            <p:spPr>
              <a:xfrm>
                <a:off x="1647841" y="2723376"/>
                <a:ext cx="1334981" cy="5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DC41C5-BD3F-ABFF-90BD-5C2A8887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841" y="2723376"/>
                <a:ext cx="1334981" cy="573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E51370-F350-B949-F49E-17E7B061CD31}"/>
                  </a:ext>
                </a:extLst>
              </p:cNvPr>
              <p:cNvSpPr txBox="1"/>
              <p:nvPr/>
            </p:nvSpPr>
            <p:spPr>
              <a:xfrm>
                <a:off x="6962503" y="1760382"/>
                <a:ext cx="33545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ko-KR" sz="1200"/>
                  <a:t>: Object’s real world size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200"/>
                  <a:t>: True object position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/>
                  <a:t>: Object’s apparent size in image coordinate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sz="1200"/>
                  <a:t>: Focal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200"/>
                  <a:t>: horizon level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E51370-F350-B949-F49E-17E7B061C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503" y="1760382"/>
                <a:ext cx="3354580" cy="1015663"/>
              </a:xfrm>
              <a:prstGeom prst="rect">
                <a:avLst/>
              </a:prstGeom>
              <a:blipFill>
                <a:blip r:embed="rId5"/>
                <a:stretch>
                  <a:fillRect t="-602" b="-4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51B3AB9-69D0-6A97-3227-D707CEFBD843}"/>
              </a:ext>
            </a:extLst>
          </p:cNvPr>
          <p:cNvSpPr txBox="1"/>
          <p:nvPr/>
        </p:nvSpPr>
        <p:spPr>
          <a:xfrm>
            <a:off x="1689466" y="3631680"/>
            <a:ext cx="537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Assume  pitch angle relative to horizaon is small. </a:t>
            </a:r>
          </a:p>
          <a:p>
            <a:r>
              <a:rPr lang="en-US" altLang="ko-KR" sz="1600"/>
              <a:t>(Camera angle is almost parallel to horizon)</a:t>
            </a:r>
            <a:endParaRPr lang="ko-KR" altLang="en-US" sz="16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1C628-04D7-788E-B97E-F2BA992FDDEA}"/>
              </a:ext>
            </a:extLst>
          </p:cNvPr>
          <p:cNvSpPr/>
          <p:nvPr/>
        </p:nvSpPr>
        <p:spPr>
          <a:xfrm>
            <a:off x="1689466" y="4659404"/>
            <a:ext cx="3899262" cy="15087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766081-76D0-8CA5-FF96-CB25BEDABF59}"/>
              </a:ext>
            </a:extLst>
          </p:cNvPr>
          <p:cNvSpPr/>
          <p:nvPr/>
        </p:nvSpPr>
        <p:spPr>
          <a:xfrm>
            <a:off x="1689466" y="5795419"/>
            <a:ext cx="3899262" cy="372745"/>
          </a:xfrm>
          <a:prstGeom prst="rect">
            <a:avLst/>
          </a:prstGeom>
          <a:solidFill>
            <a:srgbClr val="CC9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비디오 카메라 단색으로 채워진">
            <a:extLst>
              <a:ext uri="{FF2B5EF4-FFF2-40B4-BE49-F238E27FC236}">
                <a16:creationId xmlns:a16="http://schemas.microsoft.com/office/drawing/2014/main" id="{D6891107-EEF4-27B8-889C-46CC3693A7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1637" y="5150805"/>
            <a:ext cx="377280" cy="377280"/>
          </a:xfrm>
          <a:prstGeom prst="rect">
            <a:avLst/>
          </a:prstGeom>
        </p:spPr>
      </p:pic>
      <p:pic>
        <p:nvPicPr>
          <p:cNvPr id="31" name="그래픽 30" descr="이륙 단색으로 채워진">
            <a:extLst>
              <a:ext uri="{FF2B5EF4-FFF2-40B4-BE49-F238E27FC236}">
                <a16:creationId xmlns:a16="http://schemas.microsoft.com/office/drawing/2014/main" id="{9C7382F4-9FC7-DD7F-A158-FA5AC0B52E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35636"/>
          <a:stretch/>
        </p:blipFill>
        <p:spPr>
          <a:xfrm>
            <a:off x="3554188" y="4710914"/>
            <a:ext cx="914400" cy="58854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1D1FDB-76DF-429C-895B-BD04DBC18C2A}"/>
              </a:ext>
            </a:extLst>
          </p:cNvPr>
          <p:cNvSpPr/>
          <p:nvPr/>
        </p:nvSpPr>
        <p:spPr>
          <a:xfrm>
            <a:off x="1964558" y="5444758"/>
            <a:ext cx="45719" cy="3506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9A6C366-234E-FFE7-D428-C9E88EE480F5}"/>
              </a:ext>
            </a:extLst>
          </p:cNvPr>
          <p:cNvCxnSpPr/>
          <p:nvPr/>
        </p:nvCxnSpPr>
        <p:spPr>
          <a:xfrm>
            <a:off x="1964558" y="5848124"/>
            <a:ext cx="2161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EEFC20B-29DE-0BF0-094D-65B874CDBBA1}"/>
              </a:ext>
            </a:extLst>
          </p:cNvPr>
          <p:cNvCxnSpPr>
            <a:cxnSpLocks/>
          </p:cNvCxnSpPr>
          <p:nvPr/>
        </p:nvCxnSpPr>
        <p:spPr>
          <a:xfrm flipV="1">
            <a:off x="4047311" y="5076850"/>
            <a:ext cx="0" cy="3152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47DCFD-52D8-983D-1C66-816F69BA0124}"/>
                  </a:ext>
                </a:extLst>
              </p:cNvPr>
              <p:cNvSpPr txBox="1"/>
              <p:nvPr/>
            </p:nvSpPr>
            <p:spPr>
              <a:xfrm>
                <a:off x="4069355" y="5130443"/>
                <a:ext cx="34371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47DCFD-52D8-983D-1C66-816F69BA0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5" y="5130443"/>
                <a:ext cx="343715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A1ECF6-A98C-1A76-C060-5C849AC97EFC}"/>
              </a:ext>
            </a:extLst>
          </p:cNvPr>
          <p:cNvSpPr/>
          <p:nvPr/>
        </p:nvSpPr>
        <p:spPr>
          <a:xfrm>
            <a:off x="7151917" y="4659404"/>
            <a:ext cx="2192383" cy="15087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8E05B06-D31B-2CED-09AD-0DB9F2D7EBD5}"/>
              </a:ext>
            </a:extLst>
          </p:cNvPr>
          <p:cNvSpPr/>
          <p:nvPr/>
        </p:nvSpPr>
        <p:spPr>
          <a:xfrm>
            <a:off x="7151917" y="5795420"/>
            <a:ext cx="2197113" cy="372724"/>
          </a:xfrm>
          <a:prstGeom prst="rect">
            <a:avLst/>
          </a:prstGeom>
          <a:solidFill>
            <a:srgbClr val="CC9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7AEC76-798F-55CB-8484-B6E58FCD7000}"/>
                  </a:ext>
                </a:extLst>
              </p:cNvPr>
              <p:cNvSpPr txBox="1"/>
              <p:nvPr/>
            </p:nvSpPr>
            <p:spPr>
              <a:xfrm>
                <a:off x="2952866" y="5821279"/>
                <a:ext cx="1845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ko-KR" altLang="en-US" sz="11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7AEC76-798F-55CB-8484-B6E58FCD7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866" y="5821279"/>
                <a:ext cx="184513" cy="261610"/>
              </a:xfrm>
              <a:prstGeom prst="rect">
                <a:avLst/>
              </a:prstGeom>
              <a:blipFill>
                <a:blip r:embed="rId11"/>
                <a:stretch>
                  <a:fillRect r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그래픽 45" descr="비행기 단색으로 채워진">
            <a:extLst>
              <a:ext uri="{FF2B5EF4-FFF2-40B4-BE49-F238E27FC236}">
                <a16:creationId xmlns:a16="http://schemas.microsoft.com/office/drawing/2014/main" id="{C0222478-A343-8A4D-53F9-B278CBAB562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37061" y="4881451"/>
            <a:ext cx="418011" cy="418011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0FC5B52-47FA-CBDB-F751-02034A783100}"/>
              </a:ext>
            </a:extLst>
          </p:cNvPr>
          <p:cNvCxnSpPr>
            <a:cxnSpLocks/>
          </p:cNvCxnSpPr>
          <p:nvPr/>
        </p:nvCxnSpPr>
        <p:spPr>
          <a:xfrm>
            <a:off x="2198917" y="5392053"/>
            <a:ext cx="184839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D8EFC29-07EF-3C3E-CDD8-9FCFE3C3B129}"/>
                  </a:ext>
                </a:extLst>
              </p:cNvPr>
              <p:cNvSpPr txBox="1"/>
              <p:nvPr/>
            </p:nvSpPr>
            <p:spPr>
              <a:xfrm>
                <a:off x="8733938" y="5821279"/>
                <a:ext cx="194792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ko-KR" sz="1100"/>
                        <m:t>Camera</m:t>
                      </m:r>
                      <m:r>
                        <m:rPr>
                          <m:nor/>
                        </m:rPr>
                        <a:rPr lang="en-US" altLang="ko-KR" sz="1100"/>
                        <m:t> </m:t>
                      </m:r>
                      <m:r>
                        <m:rPr>
                          <m:nor/>
                        </m:rPr>
                        <a:rPr lang="en-US" altLang="ko-KR" sz="1100"/>
                        <m:t>pitch</m:t>
                      </m:r>
                    </m:oMath>
                  </m:oMathPara>
                </a14:m>
                <a:endParaRPr lang="ko-KR" altLang="en-US" sz="11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D8EFC29-07EF-3C3E-CDD8-9FCFE3C3B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38" y="5821279"/>
                <a:ext cx="1947924" cy="261610"/>
              </a:xfrm>
              <a:prstGeom prst="rect">
                <a:avLst/>
              </a:prstGeom>
              <a:blipFill>
                <a:blip r:embed="rId1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70122C3-1C06-9673-366B-7BC9C868D68F}"/>
              </a:ext>
            </a:extLst>
          </p:cNvPr>
          <p:cNvCxnSpPr>
            <a:cxnSpLocks/>
          </p:cNvCxnSpPr>
          <p:nvPr/>
        </p:nvCxnSpPr>
        <p:spPr>
          <a:xfrm flipV="1">
            <a:off x="9065516" y="5528085"/>
            <a:ext cx="0" cy="64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ED50B97-3FCE-C09C-A984-F251942A19EC}"/>
              </a:ext>
            </a:extLst>
          </p:cNvPr>
          <p:cNvCxnSpPr>
            <a:cxnSpLocks/>
          </p:cNvCxnSpPr>
          <p:nvPr/>
        </p:nvCxnSpPr>
        <p:spPr>
          <a:xfrm flipV="1">
            <a:off x="8545287" y="5100770"/>
            <a:ext cx="0" cy="10673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072A192-0BC1-C9DF-D15C-587126E2E831}"/>
                  </a:ext>
                </a:extLst>
              </p:cNvPr>
              <p:cNvSpPr txBox="1"/>
              <p:nvPr/>
            </p:nvSpPr>
            <p:spPr>
              <a:xfrm>
                <a:off x="8518889" y="5489283"/>
                <a:ext cx="9960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072A192-0BC1-C9DF-D15C-587126E2E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889" y="5489283"/>
                <a:ext cx="99605" cy="261610"/>
              </a:xfrm>
              <a:prstGeom prst="rect">
                <a:avLst/>
              </a:prstGeom>
              <a:blipFill>
                <a:blip r:embed="rId15"/>
                <a:stretch>
                  <a:fillRect r="-7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E31D238-D0ED-1B9D-D90A-B520EC5CF89F}"/>
              </a:ext>
            </a:extLst>
          </p:cNvPr>
          <p:cNvCxnSpPr>
            <a:cxnSpLocks/>
          </p:cNvCxnSpPr>
          <p:nvPr/>
        </p:nvCxnSpPr>
        <p:spPr>
          <a:xfrm flipV="1">
            <a:off x="4624254" y="4876171"/>
            <a:ext cx="0" cy="3152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78B9D2-B2FC-76F6-0AE2-6F4FCE96080B}"/>
                  </a:ext>
                </a:extLst>
              </p:cNvPr>
              <p:cNvSpPr txBox="1"/>
              <p:nvPr/>
            </p:nvSpPr>
            <p:spPr>
              <a:xfrm>
                <a:off x="4663168" y="4902967"/>
                <a:ext cx="9960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78B9D2-B2FC-76F6-0AE2-6F4FCE96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68" y="4902967"/>
                <a:ext cx="99605" cy="261610"/>
              </a:xfrm>
              <a:prstGeom prst="rect">
                <a:avLst/>
              </a:prstGeom>
              <a:blipFill>
                <a:blip r:embed="rId16"/>
                <a:stretch>
                  <a:fillRect r="-10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CE209100-F545-5A9F-FCB2-51C307180981}"/>
              </a:ext>
            </a:extLst>
          </p:cNvPr>
          <p:cNvSpPr/>
          <p:nvPr/>
        </p:nvSpPr>
        <p:spPr>
          <a:xfrm>
            <a:off x="6015176" y="5261248"/>
            <a:ext cx="561432" cy="22803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46A1ED9-0536-8B6F-4B94-6455C6E55727}"/>
                  </a:ext>
                </a:extLst>
              </p:cNvPr>
              <p:cNvSpPr txBox="1"/>
              <p:nvPr/>
            </p:nvSpPr>
            <p:spPr>
              <a:xfrm>
                <a:off x="7746275" y="4960720"/>
                <a:ext cx="1584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46A1ED9-0536-8B6F-4B94-6455C6E55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275" y="4960720"/>
                <a:ext cx="158482" cy="261610"/>
              </a:xfrm>
              <a:prstGeom prst="rect">
                <a:avLst/>
              </a:prstGeom>
              <a:blipFill>
                <a:blip r:embed="rId17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CC23279-51D4-7CA5-FEB4-5750B4614182}"/>
              </a:ext>
            </a:extLst>
          </p:cNvPr>
          <p:cNvCxnSpPr>
            <a:cxnSpLocks/>
          </p:cNvCxnSpPr>
          <p:nvPr/>
        </p:nvCxnSpPr>
        <p:spPr>
          <a:xfrm flipH="1" flipV="1">
            <a:off x="8022377" y="4921195"/>
            <a:ext cx="14684" cy="3400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760D78B-9F65-9079-6A00-339531305069}"/>
              </a:ext>
            </a:extLst>
          </p:cNvPr>
          <p:cNvSpPr txBox="1"/>
          <p:nvPr/>
        </p:nvSpPr>
        <p:spPr>
          <a:xfrm>
            <a:off x="2642211" y="6279916"/>
            <a:ext cx="20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Real World Coordinate</a:t>
            </a:r>
            <a:endParaRPr lang="ko-KR" altLang="en-US" sz="14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9F48E3-F698-6199-9785-E260632B91A3}"/>
              </a:ext>
            </a:extLst>
          </p:cNvPr>
          <p:cNvSpPr txBox="1"/>
          <p:nvPr/>
        </p:nvSpPr>
        <p:spPr>
          <a:xfrm>
            <a:off x="7235587" y="6311797"/>
            <a:ext cx="210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Pixel Image Coordinate</a:t>
            </a:r>
            <a:endParaRPr lang="ko-KR" altLang="en-US" sz="1400"/>
          </a:p>
        </p:txBody>
      </p:sp>
      <p:sp>
        <p:nvSpPr>
          <p:cNvPr id="73" name="그래픽 71" descr="구름 단색으로 채워진">
            <a:extLst>
              <a:ext uri="{FF2B5EF4-FFF2-40B4-BE49-F238E27FC236}">
                <a16:creationId xmlns:a16="http://schemas.microsoft.com/office/drawing/2014/main" id="{4BA9230F-8257-D843-A898-A2E2F37069ED}"/>
              </a:ext>
            </a:extLst>
          </p:cNvPr>
          <p:cNvSpPr/>
          <p:nvPr/>
        </p:nvSpPr>
        <p:spPr>
          <a:xfrm>
            <a:off x="2669887" y="4715926"/>
            <a:ext cx="461479" cy="262742"/>
          </a:xfrm>
          <a:custGeom>
            <a:avLst/>
            <a:gdLst>
              <a:gd name="connsiteX0" fmla="*/ 396321 w 461479"/>
              <a:gd name="connsiteY0" fmla="*/ 130783 h 262742"/>
              <a:gd name="connsiteX1" fmla="*/ 390846 w 461479"/>
              <a:gd name="connsiteY1" fmla="*/ 130783 h 262742"/>
              <a:gd name="connsiteX2" fmla="*/ 390846 w 461479"/>
              <a:gd name="connsiteY2" fmla="*/ 130783 h 262742"/>
              <a:gd name="connsiteX3" fmla="*/ 356350 w 461479"/>
              <a:gd name="connsiteY3" fmla="*/ 63982 h 262742"/>
              <a:gd name="connsiteX4" fmla="*/ 281336 w 461479"/>
              <a:gd name="connsiteY4" fmla="*/ 53579 h 262742"/>
              <a:gd name="connsiteX5" fmla="*/ 170731 w 461479"/>
              <a:gd name="connsiteY5" fmla="*/ 2657 h 262742"/>
              <a:gd name="connsiteX6" fmla="*/ 95169 w 461479"/>
              <a:gd name="connsiteY6" fmla="*/ 97930 h 262742"/>
              <a:gd name="connsiteX7" fmla="*/ 95169 w 461479"/>
              <a:gd name="connsiteY7" fmla="*/ 99026 h 262742"/>
              <a:gd name="connsiteX8" fmla="*/ 16322 w 461479"/>
              <a:gd name="connsiteY8" fmla="*/ 130783 h 262742"/>
              <a:gd name="connsiteX9" fmla="*/ 7561 w 461479"/>
              <a:gd name="connsiteY9" fmla="*/ 215106 h 262742"/>
              <a:gd name="connsiteX10" fmla="*/ 78195 w 461479"/>
              <a:gd name="connsiteY10" fmla="*/ 262195 h 262742"/>
              <a:gd name="connsiteX11" fmla="*/ 78195 w 461479"/>
              <a:gd name="connsiteY11" fmla="*/ 262743 h 262742"/>
              <a:gd name="connsiteX12" fmla="*/ 395774 w 461479"/>
              <a:gd name="connsiteY12" fmla="*/ 262743 h 262742"/>
              <a:gd name="connsiteX13" fmla="*/ 461480 w 461479"/>
              <a:gd name="connsiteY13" fmla="*/ 197037 h 262742"/>
              <a:gd name="connsiteX14" fmla="*/ 396321 w 461479"/>
              <a:gd name="connsiteY14" fmla="*/ 130783 h 26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479" h="262742">
                <a:moveTo>
                  <a:pt x="396321" y="130783"/>
                </a:moveTo>
                <a:cubicBezTo>
                  <a:pt x="394679" y="130783"/>
                  <a:pt x="392488" y="130783"/>
                  <a:pt x="390846" y="130783"/>
                </a:cubicBezTo>
                <a:cubicBezTo>
                  <a:pt x="390846" y="130783"/>
                  <a:pt x="390846" y="130783"/>
                  <a:pt x="390846" y="130783"/>
                </a:cubicBezTo>
                <a:cubicBezTo>
                  <a:pt x="390846" y="103953"/>
                  <a:pt x="377705" y="79314"/>
                  <a:pt x="356350" y="63982"/>
                </a:cubicBezTo>
                <a:cubicBezTo>
                  <a:pt x="334448" y="48651"/>
                  <a:pt x="306523" y="44818"/>
                  <a:pt x="281336" y="53579"/>
                </a:cubicBezTo>
                <a:cubicBezTo>
                  <a:pt x="260529" y="13060"/>
                  <a:pt x="214535" y="-7747"/>
                  <a:pt x="170731" y="2657"/>
                </a:cubicBezTo>
                <a:cubicBezTo>
                  <a:pt x="126927" y="13060"/>
                  <a:pt x="95169" y="52484"/>
                  <a:pt x="95169" y="97930"/>
                </a:cubicBezTo>
                <a:cubicBezTo>
                  <a:pt x="95169" y="97930"/>
                  <a:pt x="95169" y="98478"/>
                  <a:pt x="95169" y="99026"/>
                </a:cubicBezTo>
                <a:cubicBezTo>
                  <a:pt x="65054" y="94098"/>
                  <a:pt x="34938" y="106691"/>
                  <a:pt x="16322" y="130783"/>
                </a:cubicBezTo>
                <a:cubicBezTo>
                  <a:pt x="-1748" y="155423"/>
                  <a:pt x="-5033" y="187729"/>
                  <a:pt x="7561" y="215106"/>
                </a:cubicBezTo>
                <a:cubicBezTo>
                  <a:pt x="20702" y="242484"/>
                  <a:pt x="48079" y="260553"/>
                  <a:pt x="78195" y="262195"/>
                </a:cubicBezTo>
                <a:lnTo>
                  <a:pt x="78195" y="262743"/>
                </a:lnTo>
                <a:lnTo>
                  <a:pt x="395774" y="262743"/>
                </a:lnTo>
                <a:cubicBezTo>
                  <a:pt x="431912" y="262743"/>
                  <a:pt x="461480" y="233175"/>
                  <a:pt x="461480" y="197037"/>
                </a:cubicBezTo>
                <a:cubicBezTo>
                  <a:pt x="461480" y="160899"/>
                  <a:pt x="432460" y="130783"/>
                  <a:pt x="396321" y="130783"/>
                </a:cubicBezTo>
                <a:close/>
              </a:path>
            </a:pathLst>
          </a:custGeom>
          <a:solidFill>
            <a:schemeClr val="bg1"/>
          </a:solidFill>
          <a:ln w="545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4" name="그래픽 71" descr="구름 단색으로 채워진">
            <a:extLst>
              <a:ext uri="{FF2B5EF4-FFF2-40B4-BE49-F238E27FC236}">
                <a16:creationId xmlns:a16="http://schemas.microsoft.com/office/drawing/2014/main" id="{ED666FCA-F733-54CB-5CCE-F4A2C0C20F9F}"/>
              </a:ext>
            </a:extLst>
          </p:cNvPr>
          <p:cNvSpPr/>
          <p:nvPr/>
        </p:nvSpPr>
        <p:spPr>
          <a:xfrm>
            <a:off x="7439134" y="4770401"/>
            <a:ext cx="330464" cy="189690"/>
          </a:xfrm>
          <a:custGeom>
            <a:avLst/>
            <a:gdLst>
              <a:gd name="connsiteX0" fmla="*/ 396321 w 461479"/>
              <a:gd name="connsiteY0" fmla="*/ 130783 h 262742"/>
              <a:gd name="connsiteX1" fmla="*/ 390846 w 461479"/>
              <a:gd name="connsiteY1" fmla="*/ 130783 h 262742"/>
              <a:gd name="connsiteX2" fmla="*/ 390846 w 461479"/>
              <a:gd name="connsiteY2" fmla="*/ 130783 h 262742"/>
              <a:gd name="connsiteX3" fmla="*/ 356350 w 461479"/>
              <a:gd name="connsiteY3" fmla="*/ 63982 h 262742"/>
              <a:gd name="connsiteX4" fmla="*/ 281336 w 461479"/>
              <a:gd name="connsiteY4" fmla="*/ 53579 h 262742"/>
              <a:gd name="connsiteX5" fmla="*/ 170731 w 461479"/>
              <a:gd name="connsiteY5" fmla="*/ 2657 h 262742"/>
              <a:gd name="connsiteX6" fmla="*/ 95169 w 461479"/>
              <a:gd name="connsiteY6" fmla="*/ 97930 h 262742"/>
              <a:gd name="connsiteX7" fmla="*/ 95169 w 461479"/>
              <a:gd name="connsiteY7" fmla="*/ 99026 h 262742"/>
              <a:gd name="connsiteX8" fmla="*/ 16322 w 461479"/>
              <a:gd name="connsiteY8" fmla="*/ 130783 h 262742"/>
              <a:gd name="connsiteX9" fmla="*/ 7561 w 461479"/>
              <a:gd name="connsiteY9" fmla="*/ 215106 h 262742"/>
              <a:gd name="connsiteX10" fmla="*/ 78195 w 461479"/>
              <a:gd name="connsiteY10" fmla="*/ 262195 h 262742"/>
              <a:gd name="connsiteX11" fmla="*/ 78195 w 461479"/>
              <a:gd name="connsiteY11" fmla="*/ 262743 h 262742"/>
              <a:gd name="connsiteX12" fmla="*/ 395774 w 461479"/>
              <a:gd name="connsiteY12" fmla="*/ 262743 h 262742"/>
              <a:gd name="connsiteX13" fmla="*/ 461480 w 461479"/>
              <a:gd name="connsiteY13" fmla="*/ 197037 h 262742"/>
              <a:gd name="connsiteX14" fmla="*/ 396321 w 461479"/>
              <a:gd name="connsiteY14" fmla="*/ 130783 h 26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479" h="262742">
                <a:moveTo>
                  <a:pt x="396321" y="130783"/>
                </a:moveTo>
                <a:cubicBezTo>
                  <a:pt x="394679" y="130783"/>
                  <a:pt x="392488" y="130783"/>
                  <a:pt x="390846" y="130783"/>
                </a:cubicBezTo>
                <a:cubicBezTo>
                  <a:pt x="390846" y="130783"/>
                  <a:pt x="390846" y="130783"/>
                  <a:pt x="390846" y="130783"/>
                </a:cubicBezTo>
                <a:cubicBezTo>
                  <a:pt x="390846" y="103953"/>
                  <a:pt x="377705" y="79314"/>
                  <a:pt x="356350" y="63982"/>
                </a:cubicBezTo>
                <a:cubicBezTo>
                  <a:pt x="334448" y="48651"/>
                  <a:pt x="306523" y="44818"/>
                  <a:pt x="281336" y="53579"/>
                </a:cubicBezTo>
                <a:cubicBezTo>
                  <a:pt x="260529" y="13060"/>
                  <a:pt x="214535" y="-7747"/>
                  <a:pt x="170731" y="2657"/>
                </a:cubicBezTo>
                <a:cubicBezTo>
                  <a:pt x="126927" y="13060"/>
                  <a:pt x="95169" y="52484"/>
                  <a:pt x="95169" y="97930"/>
                </a:cubicBezTo>
                <a:cubicBezTo>
                  <a:pt x="95169" y="97930"/>
                  <a:pt x="95169" y="98478"/>
                  <a:pt x="95169" y="99026"/>
                </a:cubicBezTo>
                <a:cubicBezTo>
                  <a:pt x="65054" y="94098"/>
                  <a:pt x="34938" y="106691"/>
                  <a:pt x="16322" y="130783"/>
                </a:cubicBezTo>
                <a:cubicBezTo>
                  <a:pt x="-1748" y="155423"/>
                  <a:pt x="-5033" y="187729"/>
                  <a:pt x="7561" y="215106"/>
                </a:cubicBezTo>
                <a:cubicBezTo>
                  <a:pt x="20702" y="242484"/>
                  <a:pt x="48079" y="260553"/>
                  <a:pt x="78195" y="262195"/>
                </a:cubicBezTo>
                <a:lnTo>
                  <a:pt x="78195" y="262743"/>
                </a:lnTo>
                <a:lnTo>
                  <a:pt x="395774" y="262743"/>
                </a:lnTo>
                <a:cubicBezTo>
                  <a:pt x="431912" y="262743"/>
                  <a:pt x="461480" y="233175"/>
                  <a:pt x="461480" y="197037"/>
                </a:cubicBezTo>
                <a:cubicBezTo>
                  <a:pt x="461480" y="160899"/>
                  <a:pt x="432460" y="130783"/>
                  <a:pt x="396321" y="130783"/>
                </a:cubicBezTo>
                <a:close/>
              </a:path>
            </a:pathLst>
          </a:custGeom>
          <a:solidFill>
            <a:schemeClr val="bg1"/>
          </a:solidFill>
          <a:ln w="545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88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961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Influence of Vertical position and Apparent Size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1.3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2540DE-E0FD-7B99-D90C-32347990EBD3}"/>
                  </a:ext>
                </a:extLst>
              </p:cNvPr>
              <p:cNvSpPr txBox="1"/>
              <p:nvPr/>
            </p:nvSpPr>
            <p:spPr>
              <a:xfrm>
                <a:off x="640103" y="1126068"/>
                <a:ext cx="4482315" cy="56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𝑟𝑒𝑙𝑎𝑡𝑖𝑣𝑒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𝑃𝑜𝑠𝑡𝑖𝑜𝑛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𝑆𝑖𝑧𝑒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2540DE-E0FD-7B99-D90C-32347990E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03" y="1126068"/>
                <a:ext cx="4482315" cy="567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167F6-B537-408F-C00C-46752847BF89}"/>
                  </a:ext>
                </a:extLst>
              </p:cNvPr>
              <p:cNvSpPr txBox="1"/>
              <p:nvPr/>
            </p:nvSpPr>
            <p:spPr>
              <a:xfrm>
                <a:off x="720000" y="1725180"/>
                <a:ext cx="92845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167F6-B537-408F-C00C-46752847B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725180"/>
                <a:ext cx="928459" cy="516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1CA732-23A0-B4C5-B243-9666DBBD1B0D}"/>
                  </a:ext>
                </a:extLst>
              </p:cNvPr>
              <p:cNvSpPr txBox="1"/>
              <p:nvPr/>
            </p:nvSpPr>
            <p:spPr>
              <a:xfrm>
                <a:off x="2160000" y="1690914"/>
                <a:ext cx="2178545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1CA732-23A0-B4C5-B243-9666DBBD1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1690914"/>
                <a:ext cx="2178545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5E39DC13-DEA9-1B33-C07B-432796214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77" y="2488933"/>
            <a:ext cx="6891535" cy="38392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51F247-0914-71F8-92C0-1BE22C6B4A0D}"/>
              </a:ext>
            </a:extLst>
          </p:cNvPr>
          <p:cNvSpPr/>
          <p:nvPr/>
        </p:nvSpPr>
        <p:spPr>
          <a:xfrm>
            <a:off x="2100009" y="4034972"/>
            <a:ext cx="5544457" cy="11321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78F2D5-4CA5-E7E5-099E-678748963B64}"/>
              </a:ext>
            </a:extLst>
          </p:cNvPr>
          <p:cNvSpPr/>
          <p:nvPr/>
        </p:nvSpPr>
        <p:spPr>
          <a:xfrm>
            <a:off x="2100009" y="5167086"/>
            <a:ext cx="5544457" cy="11321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9B5FB-6DA3-5D98-425E-03BEB8E02185}"/>
              </a:ext>
            </a:extLst>
          </p:cNvPr>
          <p:cNvSpPr txBox="1"/>
          <p:nvPr/>
        </p:nvSpPr>
        <p:spPr>
          <a:xfrm>
            <a:off x="8011652" y="5270453"/>
            <a:ext cx="375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Neural network rely primarily on the vertical position of objects rather than their apparent size.</a:t>
            </a: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2E107B-4E8F-E913-D0A5-1A85CD12B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253" y="1830548"/>
            <a:ext cx="2960077" cy="31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739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Influence of Image Position and Camera Roll Angle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1.4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4E0D63-1FC4-8BDB-B4A8-BB7A1CE9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5" y="1422497"/>
            <a:ext cx="3677163" cy="13813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91A013-9A0D-1561-1595-097A3DF5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56" y="3519574"/>
            <a:ext cx="3610479" cy="26197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92FD2B-17D8-A36E-B37D-9E55D82F5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75" y="1370457"/>
            <a:ext cx="3887421" cy="13813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7A79DA-2D26-7A01-565C-4650A88AA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277" y="3429000"/>
            <a:ext cx="3515216" cy="267689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EC1349-902F-4621-22AB-A2D612135886}"/>
              </a:ext>
            </a:extLst>
          </p:cNvPr>
          <p:cNvCxnSpPr/>
          <p:nvPr/>
        </p:nvCxnSpPr>
        <p:spPr>
          <a:xfrm>
            <a:off x="5568176" y="1219200"/>
            <a:ext cx="0" cy="5278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3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5380EF-C217-A4AB-7F50-E6CBEA94882F}"/>
              </a:ext>
            </a:extLst>
          </p:cNvPr>
          <p:cNvSpPr/>
          <p:nvPr/>
        </p:nvSpPr>
        <p:spPr>
          <a:xfrm>
            <a:off x="262278" y="4244244"/>
            <a:ext cx="3473620" cy="4966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260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Influence of Camera Texture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1.5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3593C-832F-6B3C-FE3A-144E471D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267856"/>
            <a:ext cx="6256143" cy="2851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F309B-6123-9006-9C6B-45CF43D7C01D}"/>
              </a:ext>
            </a:extLst>
          </p:cNvPr>
          <p:cNvSpPr txBox="1"/>
          <p:nvPr/>
        </p:nvSpPr>
        <p:spPr>
          <a:xfrm>
            <a:off x="2795239" y="3263590"/>
            <a:ext cx="49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F0000"/>
                </a:solidFill>
              </a:rPr>
              <a:t>{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2841A-9B80-3FCC-28B0-8230B5DBCEA9}"/>
              </a:ext>
            </a:extLst>
          </p:cNvPr>
          <p:cNvSpPr txBox="1"/>
          <p:nvPr/>
        </p:nvSpPr>
        <p:spPr>
          <a:xfrm>
            <a:off x="241849" y="4295162"/>
            <a:ext cx="3494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Exact color of obstacles does not strongly affect the depth estimate</a:t>
            </a:r>
            <a:endParaRPr lang="ko-KR" altLang="en-US" sz="110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921D276-7B4E-22D4-FCB1-82FEDD024D2E}"/>
              </a:ext>
            </a:extLst>
          </p:cNvPr>
          <p:cNvCxnSpPr>
            <a:endCxn id="15" idx="0"/>
          </p:cNvCxnSpPr>
          <p:nvPr/>
        </p:nvCxnSpPr>
        <p:spPr>
          <a:xfrm rot="10800000" flipV="1">
            <a:off x="1999089" y="3516350"/>
            <a:ext cx="796151" cy="72789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59439-E65D-3CFD-029C-2C9A7DD55C59}"/>
              </a:ext>
            </a:extLst>
          </p:cNvPr>
          <p:cNvSpPr txBox="1"/>
          <p:nvPr/>
        </p:nvSpPr>
        <p:spPr>
          <a:xfrm>
            <a:off x="6738746" y="3583694"/>
            <a:ext cx="35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}</a:t>
            </a:r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DAB10EA-7F4E-C228-D253-D35B8174F105}"/>
              </a:ext>
            </a:extLst>
          </p:cNvPr>
          <p:cNvCxnSpPr>
            <a:cxnSpLocks/>
          </p:cNvCxnSpPr>
          <p:nvPr/>
        </p:nvCxnSpPr>
        <p:spPr>
          <a:xfrm>
            <a:off x="6915462" y="3768360"/>
            <a:ext cx="2596838" cy="350883"/>
          </a:xfrm>
          <a:prstGeom prst="bentConnector3">
            <a:avLst>
              <a:gd name="adj1" fmla="val 9981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5CF580-8C62-F78F-9299-C9E5D4182C5C}"/>
              </a:ext>
            </a:extLst>
          </p:cNvPr>
          <p:cNvSpPr/>
          <p:nvPr/>
        </p:nvSpPr>
        <p:spPr>
          <a:xfrm>
            <a:off x="8883807" y="4228720"/>
            <a:ext cx="2789439" cy="3429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Texture affects the depth estimate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0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666</Words>
  <Application>Microsoft Office PowerPoint</Application>
  <PresentationFormat>와이드스크린</PresentationFormat>
  <Paragraphs>174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나눔스퀘어</vt:lpstr>
      <vt:lpstr>Arial</vt:lpstr>
      <vt:lpstr>Cambria Math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유 원균</cp:lastModifiedBy>
  <cp:revision>34</cp:revision>
  <dcterms:created xsi:type="dcterms:W3CDTF">2020-12-05T00:38:41Z</dcterms:created>
  <dcterms:modified xsi:type="dcterms:W3CDTF">2022-09-21T07:23:36Z</dcterms:modified>
</cp:coreProperties>
</file>